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9" r:id="rId3"/>
    <p:sldId id="257" r:id="rId4"/>
    <p:sldId id="258" r:id="rId5"/>
    <p:sldId id="260" r:id="rId6"/>
    <p:sldId id="261" r:id="rId7"/>
    <p:sldId id="291" r:id="rId8"/>
    <p:sldId id="289" r:id="rId9"/>
    <p:sldId id="290" r:id="rId10"/>
    <p:sldId id="265" r:id="rId11"/>
    <p:sldId id="263" r:id="rId12"/>
    <p:sldId id="282" r:id="rId13"/>
    <p:sldId id="283" r:id="rId14"/>
    <p:sldId id="264" r:id="rId15"/>
    <p:sldId id="284" r:id="rId16"/>
    <p:sldId id="285" r:id="rId17"/>
    <p:sldId id="286" r:id="rId18"/>
    <p:sldId id="273" r:id="rId19"/>
    <p:sldId id="269" r:id="rId20"/>
    <p:sldId id="281" r:id="rId21"/>
    <p:sldId id="266" r:id="rId22"/>
    <p:sldId id="270" r:id="rId23"/>
    <p:sldId id="267" r:id="rId24"/>
    <p:sldId id="268" r:id="rId25"/>
    <p:sldId id="271" r:id="rId26"/>
    <p:sldId id="272" r:id="rId27"/>
    <p:sldId id="288" r:id="rId28"/>
    <p:sldId id="287" r:id="rId29"/>
    <p:sldId id="278" r:id="rId30"/>
    <p:sldId id="279" r:id="rId31"/>
    <p:sldId id="280"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4141F-D8BF-46FE-9694-848A33D68D59}" type="datetimeFigureOut">
              <a:rPr lang="de-DE" smtClean="0"/>
              <a:t>12.01.2024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53B28-1395-487D-8EF7-045B21AA3F57}" type="slidenum">
              <a:rPr lang="de-DE" smtClean="0"/>
              <a:t>‹Nr.›</a:t>
            </a:fld>
            <a:endParaRPr lang="de-DE"/>
          </a:p>
        </p:txBody>
      </p:sp>
    </p:spTree>
    <p:extLst>
      <p:ext uri="{BB962C8B-B14F-4D97-AF65-F5344CB8AC3E}">
        <p14:creationId xmlns:p14="http://schemas.microsoft.com/office/powerpoint/2010/main" val="222331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C31FF-88D6-3C34-1F85-93910DC1BA8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D014F1A-F14F-4CD4-A39E-99109BE53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6D5A5DB-3DE2-583F-7DAE-5FDBBDE70E7A}"/>
              </a:ext>
            </a:extLst>
          </p:cNvPr>
          <p:cNvSpPr>
            <a:spLocks noGrp="1"/>
          </p:cNvSpPr>
          <p:nvPr>
            <p:ph type="dt" sz="half" idx="10"/>
          </p:nvPr>
        </p:nvSpPr>
        <p:spPr/>
        <p:txBody>
          <a:bodyPr/>
          <a:lstStyle/>
          <a:p>
            <a:fld id="{02124688-A968-4515-9B8E-50435A5258F2}" type="datetime1">
              <a:rPr lang="de-DE" smtClean="0"/>
              <a:t>12.01.2024</a:t>
            </a:fld>
            <a:endParaRPr lang="de-DE"/>
          </a:p>
        </p:txBody>
      </p:sp>
      <p:sp>
        <p:nvSpPr>
          <p:cNvPr id="5" name="Fußzeilenplatzhalter 4">
            <a:extLst>
              <a:ext uri="{FF2B5EF4-FFF2-40B4-BE49-F238E27FC236}">
                <a16:creationId xmlns:a16="http://schemas.microsoft.com/office/drawing/2014/main" id="{19913030-38CD-47C2-5019-D58971EE5F07}"/>
              </a:ext>
            </a:extLst>
          </p:cNvPr>
          <p:cNvSpPr>
            <a:spLocks noGrp="1"/>
          </p:cNvSpPr>
          <p:nvPr>
            <p:ph type="ftr" sz="quarter" idx="11"/>
          </p:nvPr>
        </p:nvSpPr>
        <p:spPr/>
        <p:txBody>
          <a:bodyPr/>
          <a:lstStyle/>
          <a:p>
            <a:r>
              <a:rPr lang="de-DE"/>
              <a:t>© Anatol Reibold, 14.01.2024</a:t>
            </a:r>
          </a:p>
        </p:txBody>
      </p:sp>
      <p:sp>
        <p:nvSpPr>
          <p:cNvPr id="6" name="Foliennummernplatzhalter 5">
            <a:extLst>
              <a:ext uri="{FF2B5EF4-FFF2-40B4-BE49-F238E27FC236}">
                <a16:creationId xmlns:a16="http://schemas.microsoft.com/office/drawing/2014/main" id="{5D996D42-B45A-9C0C-4876-E39652B3DA5E}"/>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368473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33ED7-C303-34DB-3876-4F3672CA35F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6A7EF6F-5B4B-BE70-B471-EDC1BEC83D5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BB9E8FA-D72B-7976-1CAD-9ABD5F8CC05D}"/>
              </a:ext>
            </a:extLst>
          </p:cNvPr>
          <p:cNvSpPr>
            <a:spLocks noGrp="1"/>
          </p:cNvSpPr>
          <p:nvPr>
            <p:ph type="dt" sz="half" idx="10"/>
          </p:nvPr>
        </p:nvSpPr>
        <p:spPr/>
        <p:txBody>
          <a:bodyPr/>
          <a:lstStyle/>
          <a:p>
            <a:fld id="{FCA85FF8-94A7-4A27-AF66-58035C2B1D8C}" type="datetime1">
              <a:rPr lang="de-DE" smtClean="0"/>
              <a:t>12.01.2024</a:t>
            </a:fld>
            <a:endParaRPr lang="de-DE"/>
          </a:p>
        </p:txBody>
      </p:sp>
      <p:sp>
        <p:nvSpPr>
          <p:cNvPr id="5" name="Fußzeilenplatzhalter 4">
            <a:extLst>
              <a:ext uri="{FF2B5EF4-FFF2-40B4-BE49-F238E27FC236}">
                <a16:creationId xmlns:a16="http://schemas.microsoft.com/office/drawing/2014/main" id="{578BC189-43CE-465C-0182-85D755757296}"/>
              </a:ext>
            </a:extLst>
          </p:cNvPr>
          <p:cNvSpPr>
            <a:spLocks noGrp="1"/>
          </p:cNvSpPr>
          <p:nvPr>
            <p:ph type="ftr" sz="quarter" idx="11"/>
          </p:nvPr>
        </p:nvSpPr>
        <p:spPr/>
        <p:txBody>
          <a:bodyPr/>
          <a:lstStyle/>
          <a:p>
            <a:r>
              <a:rPr lang="de-DE"/>
              <a:t>© Anatol Reibold, 14.01.2024</a:t>
            </a:r>
          </a:p>
        </p:txBody>
      </p:sp>
      <p:sp>
        <p:nvSpPr>
          <p:cNvPr id="6" name="Foliennummernplatzhalter 5">
            <a:extLst>
              <a:ext uri="{FF2B5EF4-FFF2-40B4-BE49-F238E27FC236}">
                <a16:creationId xmlns:a16="http://schemas.microsoft.com/office/drawing/2014/main" id="{A338F483-836D-A2F6-6345-C71A3F2A27F6}"/>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94356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7B96978-9897-FDEE-CE96-2E02719DFB2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7A34962-141B-16FC-99E9-4C90E829AD7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5282ED-C236-B66F-B9C8-959F32852670}"/>
              </a:ext>
            </a:extLst>
          </p:cNvPr>
          <p:cNvSpPr>
            <a:spLocks noGrp="1"/>
          </p:cNvSpPr>
          <p:nvPr>
            <p:ph type="dt" sz="half" idx="10"/>
          </p:nvPr>
        </p:nvSpPr>
        <p:spPr/>
        <p:txBody>
          <a:bodyPr/>
          <a:lstStyle/>
          <a:p>
            <a:fld id="{CD5B105E-D36E-4540-8CAE-65AC65CA5D64}" type="datetime1">
              <a:rPr lang="de-DE" smtClean="0"/>
              <a:t>12.01.2024</a:t>
            </a:fld>
            <a:endParaRPr lang="de-DE"/>
          </a:p>
        </p:txBody>
      </p:sp>
      <p:sp>
        <p:nvSpPr>
          <p:cNvPr id="5" name="Fußzeilenplatzhalter 4">
            <a:extLst>
              <a:ext uri="{FF2B5EF4-FFF2-40B4-BE49-F238E27FC236}">
                <a16:creationId xmlns:a16="http://schemas.microsoft.com/office/drawing/2014/main" id="{D9CE76EE-579C-D6EB-081B-C81EC0AEF9FD}"/>
              </a:ext>
            </a:extLst>
          </p:cNvPr>
          <p:cNvSpPr>
            <a:spLocks noGrp="1"/>
          </p:cNvSpPr>
          <p:nvPr>
            <p:ph type="ftr" sz="quarter" idx="11"/>
          </p:nvPr>
        </p:nvSpPr>
        <p:spPr/>
        <p:txBody>
          <a:bodyPr/>
          <a:lstStyle/>
          <a:p>
            <a:r>
              <a:rPr lang="de-DE"/>
              <a:t>© Anatol Reibold, 14.01.2024</a:t>
            </a:r>
          </a:p>
        </p:txBody>
      </p:sp>
      <p:sp>
        <p:nvSpPr>
          <p:cNvPr id="6" name="Foliennummernplatzhalter 5">
            <a:extLst>
              <a:ext uri="{FF2B5EF4-FFF2-40B4-BE49-F238E27FC236}">
                <a16:creationId xmlns:a16="http://schemas.microsoft.com/office/drawing/2014/main" id="{C8522B85-1447-A389-B319-B807F529A80E}"/>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6359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312B9-30AA-FD5E-F029-79B4CCB424E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75CCA3-DACB-4C8F-6A48-63739011B2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FB93A7-BD74-B1ED-C3C6-0D7EF3405654}"/>
              </a:ext>
            </a:extLst>
          </p:cNvPr>
          <p:cNvSpPr>
            <a:spLocks noGrp="1"/>
          </p:cNvSpPr>
          <p:nvPr>
            <p:ph type="dt" sz="half" idx="10"/>
          </p:nvPr>
        </p:nvSpPr>
        <p:spPr/>
        <p:txBody>
          <a:bodyPr/>
          <a:lstStyle/>
          <a:p>
            <a:fld id="{276EB315-4A64-4121-9894-7694503F57D1}" type="datetime1">
              <a:rPr lang="de-DE" smtClean="0"/>
              <a:t>12.01.2024</a:t>
            </a:fld>
            <a:endParaRPr lang="de-DE"/>
          </a:p>
        </p:txBody>
      </p:sp>
      <p:sp>
        <p:nvSpPr>
          <p:cNvPr id="5" name="Fußzeilenplatzhalter 4">
            <a:extLst>
              <a:ext uri="{FF2B5EF4-FFF2-40B4-BE49-F238E27FC236}">
                <a16:creationId xmlns:a16="http://schemas.microsoft.com/office/drawing/2014/main" id="{C2B08C6C-E28E-9A40-7346-E1D72F1D9762}"/>
              </a:ext>
            </a:extLst>
          </p:cNvPr>
          <p:cNvSpPr>
            <a:spLocks noGrp="1"/>
          </p:cNvSpPr>
          <p:nvPr>
            <p:ph type="ftr" sz="quarter" idx="11"/>
          </p:nvPr>
        </p:nvSpPr>
        <p:spPr/>
        <p:txBody>
          <a:bodyPr/>
          <a:lstStyle/>
          <a:p>
            <a:r>
              <a:rPr lang="de-DE"/>
              <a:t>© Anatol Reibold, 14.01.2024</a:t>
            </a:r>
          </a:p>
        </p:txBody>
      </p:sp>
      <p:sp>
        <p:nvSpPr>
          <p:cNvPr id="6" name="Foliennummernplatzhalter 5">
            <a:extLst>
              <a:ext uri="{FF2B5EF4-FFF2-40B4-BE49-F238E27FC236}">
                <a16:creationId xmlns:a16="http://schemas.microsoft.com/office/drawing/2014/main" id="{3E361AEC-BEE6-BB27-6633-FD61386873AE}"/>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23441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F66C3-7D9B-740C-7696-7DA8F5F93B5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42D6F89-661B-58A9-4AAE-E3DE04038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B8D0CDB-0932-9F08-F709-9CA1518B6A95}"/>
              </a:ext>
            </a:extLst>
          </p:cNvPr>
          <p:cNvSpPr>
            <a:spLocks noGrp="1"/>
          </p:cNvSpPr>
          <p:nvPr>
            <p:ph type="dt" sz="half" idx="10"/>
          </p:nvPr>
        </p:nvSpPr>
        <p:spPr/>
        <p:txBody>
          <a:bodyPr/>
          <a:lstStyle/>
          <a:p>
            <a:fld id="{A3C2DF67-387B-40F6-A45A-7AF8EBA7B35A}" type="datetime1">
              <a:rPr lang="de-DE" smtClean="0"/>
              <a:t>12.01.2024</a:t>
            </a:fld>
            <a:endParaRPr lang="de-DE"/>
          </a:p>
        </p:txBody>
      </p:sp>
      <p:sp>
        <p:nvSpPr>
          <p:cNvPr id="5" name="Fußzeilenplatzhalter 4">
            <a:extLst>
              <a:ext uri="{FF2B5EF4-FFF2-40B4-BE49-F238E27FC236}">
                <a16:creationId xmlns:a16="http://schemas.microsoft.com/office/drawing/2014/main" id="{6DE461A8-4A2B-2F7C-F973-27B873160D26}"/>
              </a:ext>
            </a:extLst>
          </p:cNvPr>
          <p:cNvSpPr>
            <a:spLocks noGrp="1"/>
          </p:cNvSpPr>
          <p:nvPr>
            <p:ph type="ftr" sz="quarter" idx="11"/>
          </p:nvPr>
        </p:nvSpPr>
        <p:spPr/>
        <p:txBody>
          <a:bodyPr/>
          <a:lstStyle/>
          <a:p>
            <a:r>
              <a:rPr lang="de-DE"/>
              <a:t>© Anatol Reibold, 14.01.2024</a:t>
            </a:r>
          </a:p>
        </p:txBody>
      </p:sp>
      <p:sp>
        <p:nvSpPr>
          <p:cNvPr id="6" name="Foliennummernplatzhalter 5">
            <a:extLst>
              <a:ext uri="{FF2B5EF4-FFF2-40B4-BE49-F238E27FC236}">
                <a16:creationId xmlns:a16="http://schemas.microsoft.com/office/drawing/2014/main" id="{B2475AB1-9917-6E0D-C107-E3AC621EA419}"/>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16021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89E08-9A15-C475-47EA-ED39B968045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C5B126C-3B9D-26D8-EE14-13078383724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5792F64-E001-E688-68D5-FE2B299FBC6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83CED1B-C3C4-AC1F-2EB3-477F7FF52BF1}"/>
              </a:ext>
            </a:extLst>
          </p:cNvPr>
          <p:cNvSpPr>
            <a:spLocks noGrp="1"/>
          </p:cNvSpPr>
          <p:nvPr>
            <p:ph type="dt" sz="half" idx="10"/>
          </p:nvPr>
        </p:nvSpPr>
        <p:spPr/>
        <p:txBody>
          <a:bodyPr/>
          <a:lstStyle/>
          <a:p>
            <a:fld id="{EC051208-9885-41C8-AFA0-E2BA7BA87BB4}" type="datetime1">
              <a:rPr lang="de-DE" smtClean="0"/>
              <a:t>12.01.2024</a:t>
            </a:fld>
            <a:endParaRPr lang="de-DE"/>
          </a:p>
        </p:txBody>
      </p:sp>
      <p:sp>
        <p:nvSpPr>
          <p:cNvPr id="6" name="Fußzeilenplatzhalter 5">
            <a:extLst>
              <a:ext uri="{FF2B5EF4-FFF2-40B4-BE49-F238E27FC236}">
                <a16:creationId xmlns:a16="http://schemas.microsoft.com/office/drawing/2014/main" id="{7A5B4A00-7ED8-8611-177A-15509AD85D66}"/>
              </a:ext>
            </a:extLst>
          </p:cNvPr>
          <p:cNvSpPr>
            <a:spLocks noGrp="1"/>
          </p:cNvSpPr>
          <p:nvPr>
            <p:ph type="ftr" sz="quarter" idx="11"/>
          </p:nvPr>
        </p:nvSpPr>
        <p:spPr/>
        <p:txBody>
          <a:bodyPr/>
          <a:lstStyle/>
          <a:p>
            <a:r>
              <a:rPr lang="de-DE"/>
              <a:t>© Anatol Reibold, 14.01.2024</a:t>
            </a:r>
          </a:p>
        </p:txBody>
      </p:sp>
      <p:sp>
        <p:nvSpPr>
          <p:cNvPr id="7" name="Foliennummernplatzhalter 6">
            <a:extLst>
              <a:ext uri="{FF2B5EF4-FFF2-40B4-BE49-F238E27FC236}">
                <a16:creationId xmlns:a16="http://schemas.microsoft.com/office/drawing/2014/main" id="{4BC4F864-9623-867C-AD70-06383D798E18}"/>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226723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51181-5495-1728-BBE8-7B66C7FE4D2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0AB1FB2-13E7-D4E0-944C-9CAE3D85D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D77DE67-EFD4-6E71-77C3-5E342BA9F89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9699EC2-1F13-900E-63C5-6F324CE5F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6A1EB9-A3C1-2C31-33D4-9A87F51EB08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3AAB09D-EED2-4CB3-38CC-D82FB5B30FFC}"/>
              </a:ext>
            </a:extLst>
          </p:cNvPr>
          <p:cNvSpPr>
            <a:spLocks noGrp="1"/>
          </p:cNvSpPr>
          <p:nvPr>
            <p:ph type="dt" sz="half" idx="10"/>
          </p:nvPr>
        </p:nvSpPr>
        <p:spPr/>
        <p:txBody>
          <a:bodyPr/>
          <a:lstStyle/>
          <a:p>
            <a:fld id="{A6E93D72-B25B-4FFE-B6BC-44D0E7639FDF}" type="datetime1">
              <a:rPr lang="de-DE" smtClean="0"/>
              <a:t>12.01.2024</a:t>
            </a:fld>
            <a:endParaRPr lang="de-DE"/>
          </a:p>
        </p:txBody>
      </p:sp>
      <p:sp>
        <p:nvSpPr>
          <p:cNvPr id="8" name="Fußzeilenplatzhalter 7">
            <a:extLst>
              <a:ext uri="{FF2B5EF4-FFF2-40B4-BE49-F238E27FC236}">
                <a16:creationId xmlns:a16="http://schemas.microsoft.com/office/drawing/2014/main" id="{377FD9EF-AD31-6B97-50E0-A90D458075CB}"/>
              </a:ext>
            </a:extLst>
          </p:cNvPr>
          <p:cNvSpPr>
            <a:spLocks noGrp="1"/>
          </p:cNvSpPr>
          <p:nvPr>
            <p:ph type="ftr" sz="quarter" idx="11"/>
          </p:nvPr>
        </p:nvSpPr>
        <p:spPr/>
        <p:txBody>
          <a:bodyPr/>
          <a:lstStyle/>
          <a:p>
            <a:r>
              <a:rPr lang="de-DE"/>
              <a:t>© Anatol Reibold, 14.01.2024</a:t>
            </a:r>
          </a:p>
        </p:txBody>
      </p:sp>
      <p:sp>
        <p:nvSpPr>
          <p:cNvPr id="9" name="Foliennummernplatzhalter 8">
            <a:extLst>
              <a:ext uri="{FF2B5EF4-FFF2-40B4-BE49-F238E27FC236}">
                <a16:creationId xmlns:a16="http://schemas.microsoft.com/office/drawing/2014/main" id="{1971E1A5-C4CE-AF2D-1948-CB4341BBCEBD}"/>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281760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F3DF2-23C9-9073-8B88-8B88428A96A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D9BAE29-F3FF-1C0D-A2B9-5906F2190C6D}"/>
              </a:ext>
            </a:extLst>
          </p:cNvPr>
          <p:cNvSpPr>
            <a:spLocks noGrp="1"/>
          </p:cNvSpPr>
          <p:nvPr>
            <p:ph type="dt" sz="half" idx="10"/>
          </p:nvPr>
        </p:nvSpPr>
        <p:spPr/>
        <p:txBody>
          <a:bodyPr/>
          <a:lstStyle/>
          <a:p>
            <a:fld id="{23510A88-359C-452C-9806-24B77570C7DD}" type="datetime1">
              <a:rPr lang="de-DE" smtClean="0"/>
              <a:t>12.01.2024</a:t>
            </a:fld>
            <a:endParaRPr lang="de-DE"/>
          </a:p>
        </p:txBody>
      </p:sp>
      <p:sp>
        <p:nvSpPr>
          <p:cNvPr id="4" name="Fußzeilenplatzhalter 3">
            <a:extLst>
              <a:ext uri="{FF2B5EF4-FFF2-40B4-BE49-F238E27FC236}">
                <a16:creationId xmlns:a16="http://schemas.microsoft.com/office/drawing/2014/main" id="{7A45073F-9FB0-9699-54D5-D33990619714}"/>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F154FB0-0848-187F-5905-8C21A14211E7}"/>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418642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37FDBC8-6E3B-27CF-2562-E9522921C768}"/>
              </a:ext>
            </a:extLst>
          </p:cNvPr>
          <p:cNvSpPr>
            <a:spLocks noGrp="1"/>
          </p:cNvSpPr>
          <p:nvPr>
            <p:ph type="dt" sz="half" idx="10"/>
          </p:nvPr>
        </p:nvSpPr>
        <p:spPr/>
        <p:txBody>
          <a:bodyPr/>
          <a:lstStyle/>
          <a:p>
            <a:fld id="{AE4020BC-67E8-4460-B32C-F58EB28C581B}" type="datetime1">
              <a:rPr lang="de-DE" smtClean="0"/>
              <a:t>12.01.2024</a:t>
            </a:fld>
            <a:endParaRPr lang="de-DE"/>
          </a:p>
        </p:txBody>
      </p:sp>
      <p:sp>
        <p:nvSpPr>
          <p:cNvPr id="3" name="Fußzeilenplatzhalter 2">
            <a:extLst>
              <a:ext uri="{FF2B5EF4-FFF2-40B4-BE49-F238E27FC236}">
                <a16:creationId xmlns:a16="http://schemas.microsoft.com/office/drawing/2014/main" id="{1F122A7B-6B73-D44D-F68A-7CCF455B5A94}"/>
              </a:ext>
            </a:extLst>
          </p:cNvPr>
          <p:cNvSpPr>
            <a:spLocks noGrp="1"/>
          </p:cNvSpPr>
          <p:nvPr>
            <p:ph type="ftr" sz="quarter" idx="11"/>
          </p:nvPr>
        </p:nvSpPr>
        <p:spPr/>
        <p:txBody>
          <a:bodyPr/>
          <a:lstStyle/>
          <a:p>
            <a:r>
              <a:rPr lang="de-DE"/>
              <a:t>© Anatol Reibold, 14.01.2024</a:t>
            </a:r>
          </a:p>
        </p:txBody>
      </p:sp>
      <p:sp>
        <p:nvSpPr>
          <p:cNvPr id="4" name="Foliennummernplatzhalter 3">
            <a:extLst>
              <a:ext uri="{FF2B5EF4-FFF2-40B4-BE49-F238E27FC236}">
                <a16:creationId xmlns:a16="http://schemas.microsoft.com/office/drawing/2014/main" id="{2D549C8A-48FE-DB61-B335-376ABC96168A}"/>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401950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C7C6C-87A0-8C1F-9D8D-AB922E9FF77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8793557-22C9-8168-38D1-99720A2A5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C40E23E-2C3F-B3B7-F8B5-523186109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E486CFD-9661-5D11-506D-63F899EE1BAA}"/>
              </a:ext>
            </a:extLst>
          </p:cNvPr>
          <p:cNvSpPr>
            <a:spLocks noGrp="1"/>
          </p:cNvSpPr>
          <p:nvPr>
            <p:ph type="dt" sz="half" idx="10"/>
          </p:nvPr>
        </p:nvSpPr>
        <p:spPr/>
        <p:txBody>
          <a:bodyPr/>
          <a:lstStyle/>
          <a:p>
            <a:fld id="{FB9D7A3D-52D0-4155-B1CF-89345873CC90}" type="datetime1">
              <a:rPr lang="de-DE" smtClean="0"/>
              <a:t>12.01.2024</a:t>
            </a:fld>
            <a:endParaRPr lang="de-DE"/>
          </a:p>
        </p:txBody>
      </p:sp>
      <p:sp>
        <p:nvSpPr>
          <p:cNvPr id="6" name="Fußzeilenplatzhalter 5">
            <a:extLst>
              <a:ext uri="{FF2B5EF4-FFF2-40B4-BE49-F238E27FC236}">
                <a16:creationId xmlns:a16="http://schemas.microsoft.com/office/drawing/2014/main" id="{61F74154-9AB6-4B69-7710-BFA27B2B175F}"/>
              </a:ext>
            </a:extLst>
          </p:cNvPr>
          <p:cNvSpPr>
            <a:spLocks noGrp="1"/>
          </p:cNvSpPr>
          <p:nvPr>
            <p:ph type="ftr" sz="quarter" idx="11"/>
          </p:nvPr>
        </p:nvSpPr>
        <p:spPr/>
        <p:txBody>
          <a:bodyPr/>
          <a:lstStyle/>
          <a:p>
            <a:r>
              <a:rPr lang="de-DE"/>
              <a:t>© Anatol Reibold, 14.01.2024</a:t>
            </a:r>
          </a:p>
        </p:txBody>
      </p:sp>
      <p:sp>
        <p:nvSpPr>
          <p:cNvPr id="7" name="Foliennummernplatzhalter 6">
            <a:extLst>
              <a:ext uri="{FF2B5EF4-FFF2-40B4-BE49-F238E27FC236}">
                <a16:creationId xmlns:a16="http://schemas.microsoft.com/office/drawing/2014/main" id="{B8B4B262-1678-EC54-9283-73CB6A73D5A4}"/>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284983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C8BE3-83EC-588B-66EF-BE6DF889797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E4E6B7D-2805-FBD5-9F64-CE138B4BE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E7850D3-68B1-FBEA-80BB-9F969F24B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F8D4D7-7196-EC2D-E6F2-032587AA01F2}"/>
              </a:ext>
            </a:extLst>
          </p:cNvPr>
          <p:cNvSpPr>
            <a:spLocks noGrp="1"/>
          </p:cNvSpPr>
          <p:nvPr>
            <p:ph type="dt" sz="half" idx="10"/>
          </p:nvPr>
        </p:nvSpPr>
        <p:spPr/>
        <p:txBody>
          <a:bodyPr/>
          <a:lstStyle/>
          <a:p>
            <a:fld id="{07BC2F08-FC58-40CD-A03C-A2E5A28AF03B}" type="datetime1">
              <a:rPr lang="de-DE" smtClean="0"/>
              <a:t>12.01.2024</a:t>
            </a:fld>
            <a:endParaRPr lang="de-DE"/>
          </a:p>
        </p:txBody>
      </p:sp>
      <p:sp>
        <p:nvSpPr>
          <p:cNvPr id="6" name="Fußzeilenplatzhalter 5">
            <a:extLst>
              <a:ext uri="{FF2B5EF4-FFF2-40B4-BE49-F238E27FC236}">
                <a16:creationId xmlns:a16="http://schemas.microsoft.com/office/drawing/2014/main" id="{893A25C9-20F5-3B5F-D9CF-259779A2AE39}"/>
              </a:ext>
            </a:extLst>
          </p:cNvPr>
          <p:cNvSpPr>
            <a:spLocks noGrp="1"/>
          </p:cNvSpPr>
          <p:nvPr>
            <p:ph type="ftr" sz="quarter" idx="11"/>
          </p:nvPr>
        </p:nvSpPr>
        <p:spPr/>
        <p:txBody>
          <a:bodyPr/>
          <a:lstStyle/>
          <a:p>
            <a:r>
              <a:rPr lang="de-DE"/>
              <a:t>© Anatol Reibold, 14.01.2024</a:t>
            </a:r>
          </a:p>
        </p:txBody>
      </p:sp>
      <p:sp>
        <p:nvSpPr>
          <p:cNvPr id="7" name="Foliennummernplatzhalter 6">
            <a:extLst>
              <a:ext uri="{FF2B5EF4-FFF2-40B4-BE49-F238E27FC236}">
                <a16:creationId xmlns:a16="http://schemas.microsoft.com/office/drawing/2014/main" id="{D86D818A-C308-6E14-E47C-1F4ABB97ADA9}"/>
              </a:ext>
            </a:extLst>
          </p:cNvPr>
          <p:cNvSpPr>
            <a:spLocks noGrp="1"/>
          </p:cNvSpPr>
          <p:nvPr>
            <p:ph type="sldNum" sz="quarter" idx="12"/>
          </p:nvPr>
        </p:nvSpPr>
        <p:spPr/>
        <p:txBody>
          <a:bodyPr/>
          <a:lstStyle/>
          <a:p>
            <a:fld id="{3B26D51A-C1E0-42FB-B993-F3371D2DFFDE}" type="slidenum">
              <a:rPr lang="de-DE" smtClean="0"/>
              <a:t>‹Nr.›</a:t>
            </a:fld>
            <a:endParaRPr lang="de-DE"/>
          </a:p>
        </p:txBody>
      </p:sp>
    </p:spTree>
    <p:extLst>
      <p:ext uri="{BB962C8B-B14F-4D97-AF65-F5344CB8AC3E}">
        <p14:creationId xmlns:p14="http://schemas.microsoft.com/office/powerpoint/2010/main" val="381811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A96D269-8CF9-137A-B328-EB2838DAE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5E4B675-FE53-C739-7104-D1D4D122D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F49282-FA18-BE4E-1D80-F159FB907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38A90-9EC3-4488-A95E-5DD24E45E650}" type="datetime1">
              <a:rPr lang="de-DE" smtClean="0"/>
              <a:t>12.01.2024</a:t>
            </a:fld>
            <a:endParaRPr lang="de-DE"/>
          </a:p>
        </p:txBody>
      </p:sp>
      <p:sp>
        <p:nvSpPr>
          <p:cNvPr id="5" name="Fußzeilenplatzhalter 4">
            <a:extLst>
              <a:ext uri="{FF2B5EF4-FFF2-40B4-BE49-F238E27FC236}">
                <a16:creationId xmlns:a16="http://schemas.microsoft.com/office/drawing/2014/main" id="{96B17B54-2C87-9B03-CF37-D267D0779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Anatol Reibold, 14.01.2024</a:t>
            </a:r>
          </a:p>
        </p:txBody>
      </p:sp>
      <p:sp>
        <p:nvSpPr>
          <p:cNvPr id="6" name="Foliennummernplatzhalter 5">
            <a:extLst>
              <a:ext uri="{FF2B5EF4-FFF2-40B4-BE49-F238E27FC236}">
                <a16:creationId xmlns:a16="http://schemas.microsoft.com/office/drawing/2014/main" id="{F64DBB76-53AC-9B42-34A3-4542B7D125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6D51A-C1E0-42FB-B993-F3371D2DFFDE}" type="slidenum">
              <a:rPr lang="de-DE" smtClean="0"/>
              <a:t>‹Nr.›</a:t>
            </a:fld>
            <a:endParaRPr lang="de-DE"/>
          </a:p>
        </p:txBody>
      </p:sp>
    </p:spTree>
    <p:extLst>
      <p:ext uri="{BB962C8B-B14F-4D97-AF65-F5344CB8AC3E}">
        <p14:creationId xmlns:p14="http://schemas.microsoft.com/office/powerpoint/2010/main" val="1579293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library.gito.de/wp-content/uploads/2021/08/C9Wambsganss-Unlocking-Transfer-Learning-in-Argumentation-Mining-274_c.pdf" TargetMode="External"/><Relationship Id="rId3" Type="http://schemas.openxmlformats.org/officeDocument/2006/relationships/image" Target="../media/image2.emf"/><Relationship Id="rId7" Type="http://schemas.openxmlformats.org/officeDocument/2006/relationships/hyperlink" Target="https://www.uni-trier.de/fileadmin/fb4/prof/INF/DBI/Publikationen/comma20_lenz_sahitaj.pdf"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s://github.com/topics/argument-mining" TargetMode="External"/><Relationship Id="rId5" Type="http://schemas.openxmlformats.org/officeDocument/2006/relationships/hyperlink" Target="https://paperswithcode.com/task/argument-mining" TargetMode="External"/><Relationship Id="rId4" Type="http://schemas.openxmlformats.org/officeDocument/2006/relationships/image" Target="../media/image3.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emf"/><Relationship Id="rId7"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library.gito.de/wp-content/uploads/2021/08/C9Wambsganss-Unlocking-Transfer-Learning-in-Argumentation-Mining-274_c.pdf" TargetMode="External"/><Relationship Id="rId3" Type="http://schemas.openxmlformats.org/officeDocument/2006/relationships/image" Target="../media/image2.emf"/><Relationship Id="rId7" Type="http://schemas.openxmlformats.org/officeDocument/2006/relationships/hyperlink" Target="https://www.uni-trier.de/fileadmin/fb4/prof/INF/DBI/Publikationen/comma20_lenz_sahitaj.pdf"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s://github.com/topics/argument-mining" TargetMode="External"/><Relationship Id="rId5" Type="http://schemas.openxmlformats.org/officeDocument/2006/relationships/hyperlink" Target="https://paperswithcode.com/task/argument-mining" TargetMode="External"/><Relationship Id="rId4" Type="http://schemas.openxmlformats.org/officeDocument/2006/relationships/image" Target="../media/image3.png"/><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Charles_Sanders_Peirce_bibliography"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s://periodic-table-of-arguments.org/" TargetMode="External"/><Relationship Id="rId5" Type="http://schemas.openxmlformats.org/officeDocument/2006/relationships/hyperlink" Target="https://informallogic.ca/index.php/informal_logic"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hyperlink" Target="https://en.wikipedia.org/wiki/Wuxing_(Chinese_philosophy)"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35777-969F-B057-F8CC-74838331ABFC}"/>
              </a:ext>
            </a:extLst>
          </p:cNvPr>
          <p:cNvSpPr>
            <a:spLocks noGrp="1"/>
          </p:cNvSpPr>
          <p:nvPr>
            <p:ph type="ctrTitle"/>
          </p:nvPr>
        </p:nvSpPr>
        <p:spPr>
          <a:xfrm>
            <a:off x="212035" y="768626"/>
            <a:ext cx="11436626" cy="3835324"/>
          </a:xfrm>
        </p:spPr>
        <p:txBody>
          <a:bodyPr>
            <a:normAutofit/>
          </a:bodyPr>
          <a:lstStyle/>
          <a:p>
            <a:r>
              <a:rPr lang="en-US" sz="6600" b="1" i="1" dirty="0">
                <a:solidFill>
                  <a:srgbClr val="00B050"/>
                </a:solidFill>
              </a:rPr>
              <a:t>Towards Word Logic Day, 2024</a:t>
            </a:r>
            <a:br>
              <a:rPr lang="en-US" sz="6600" b="1" i="1" dirty="0">
                <a:solidFill>
                  <a:srgbClr val="00B050"/>
                </a:solidFill>
              </a:rPr>
            </a:br>
            <a:r>
              <a:rPr lang="en-US" sz="6600" b="1" i="1" dirty="0">
                <a:solidFill>
                  <a:srgbClr val="00B050"/>
                </a:solidFill>
              </a:rPr>
              <a:t>An Ontological Event</a:t>
            </a:r>
            <a:br>
              <a:rPr lang="en-US" sz="6600" dirty="0"/>
            </a:br>
            <a:r>
              <a:rPr lang="en-US" sz="6600" b="1" i="1" dirty="0">
                <a:solidFill>
                  <a:srgbClr val="0070C0"/>
                </a:solidFill>
              </a:rPr>
              <a:t>Abductive Reasoning and Argument Mining</a:t>
            </a:r>
          </a:p>
        </p:txBody>
      </p:sp>
      <p:sp>
        <p:nvSpPr>
          <p:cNvPr id="3" name="Untertitel 2">
            <a:extLst>
              <a:ext uri="{FF2B5EF4-FFF2-40B4-BE49-F238E27FC236}">
                <a16:creationId xmlns:a16="http://schemas.microsoft.com/office/drawing/2014/main" id="{2707630F-EE4B-500C-9C99-4C0F2B5ECEFE}"/>
              </a:ext>
            </a:extLst>
          </p:cNvPr>
          <p:cNvSpPr>
            <a:spLocks noGrp="1"/>
          </p:cNvSpPr>
          <p:nvPr>
            <p:ph type="subTitle" idx="1"/>
          </p:nvPr>
        </p:nvSpPr>
        <p:spPr>
          <a:xfrm>
            <a:off x="437322" y="4603950"/>
            <a:ext cx="11211339" cy="932401"/>
          </a:xfrm>
        </p:spPr>
        <p:txBody>
          <a:bodyPr/>
          <a:lstStyle/>
          <a:p>
            <a:r>
              <a:rPr lang="de-DE" dirty="0"/>
              <a:t>Anatol Reibold</a:t>
            </a:r>
            <a:br>
              <a:rPr lang="de-DE" dirty="0"/>
            </a:br>
            <a:r>
              <a:rPr lang="de-DE" dirty="0"/>
              <a:t>IMISE Leipzig + Cardisio GmbH</a:t>
            </a:r>
          </a:p>
        </p:txBody>
      </p:sp>
      <p:pic>
        <p:nvPicPr>
          <p:cNvPr id="4" name="Grafik 3">
            <a:extLst>
              <a:ext uri="{FF2B5EF4-FFF2-40B4-BE49-F238E27FC236}">
                <a16:creationId xmlns:a16="http://schemas.microsoft.com/office/drawing/2014/main" id="{DB7CE378-3642-9FBB-9A77-78688A26D6E2}"/>
              </a:ext>
            </a:extLst>
          </p:cNvPr>
          <p:cNvPicPr>
            <a:picLocks noChangeAspect="1"/>
          </p:cNvPicPr>
          <p:nvPr/>
        </p:nvPicPr>
        <p:blipFill>
          <a:blip r:embed="rId2"/>
          <a:stretch>
            <a:fillRect/>
          </a:stretch>
        </p:blipFill>
        <p:spPr>
          <a:xfrm>
            <a:off x="0" y="55035"/>
            <a:ext cx="2353901" cy="615636"/>
          </a:xfrm>
          <a:prstGeom prst="rect">
            <a:avLst/>
          </a:prstGeom>
        </p:spPr>
      </p:pic>
      <p:pic>
        <p:nvPicPr>
          <p:cNvPr id="5" name="Grafik 4">
            <a:extLst>
              <a:ext uri="{FF2B5EF4-FFF2-40B4-BE49-F238E27FC236}">
                <a16:creationId xmlns:a16="http://schemas.microsoft.com/office/drawing/2014/main" id="{6E142042-8B22-4C42-D10C-08DD05B61664}"/>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6" name="Picture 7">
            <a:extLst>
              <a:ext uri="{FF2B5EF4-FFF2-40B4-BE49-F238E27FC236}">
                <a16:creationId xmlns:a16="http://schemas.microsoft.com/office/drawing/2014/main" id="{AE452026-741C-F841-C400-72AECF5349B9}"/>
              </a:ext>
            </a:extLst>
          </p:cNvPr>
          <p:cNvPicPr>
            <a:picLocks noChangeAspect="1"/>
          </p:cNvPicPr>
          <p:nvPr/>
        </p:nvPicPr>
        <p:blipFill>
          <a:blip r:embed="rId4"/>
          <a:stretch>
            <a:fillRect/>
          </a:stretch>
        </p:blipFill>
        <p:spPr>
          <a:xfrm>
            <a:off x="0" y="5939365"/>
            <a:ext cx="1961322" cy="889368"/>
          </a:xfrm>
          <a:prstGeom prst="rect">
            <a:avLst/>
          </a:prstGeom>
        </p:spPr>
      </p:pic>
      <p:pic>
        <p:nvPicPr>
          <p:cNvPr id="7" name="Picture 2" descr="Cardis.io">
            <a:extLst>
              <a:ext uri="{FF2B5EF4-FFF2-40B4-BE49-F238E27FC236}">
                <a16:creationId xmlns:a16="http://schemas.microsoft.com/office/drawing/2014/main" id="{8F95264C-6776-35AF-ED98-4AD2DEBE24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1983" y="5622094"/>
            <a:ext cx="1227859" cy="96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8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de-DE" b="1" i="1" dirty="0">
                <a:solidFill>
                  <a:srgbClr val="0070C0"/>
                </a:solidFill>
              </a:rPr>
              <a:t>Argumentation Theory</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10</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a:xfrm>
            <a:off x="838199" y="1825625"/>
            <a:ext cx="10691191" cy="3978827"/>
          </a:xfrm>
        </p:spPr>
        <p:txBody>
          <a:bodyPr/>
          <a:lstStyle/>
          <a:p>
            <a:r>
              <a:rPr lang="de-DE" dirty="0">
                <a:latin typeface="Calibri" panose="020F0502020204030204" pitchFamily="34" charset="0"/>
                <a:cs typeface="Calibri" panose="020F0502020204030204" pitchFamily="34" charset="0"/>
              </a:rPr>
              <a:t>Argumentation Schemes</a:t>
            </a:r>
            <a:r>
              <a:rPr lang="en-US" dirty="0">
                <a:latin typeface="Calibri" panose="020F0502020204030204" pitchFamily="34" charset="0"/>
                <a:cs typeface="Calibri" panose="020F0502020204030204" pitchFamily="34" charset="0"/>
              </a:rPr>
              <a:t> und Informal Logic (D. N. Walton)</a:t>
            </a:r>
          </a:p>
          <a:p>
            <a:r>
              <a:rPr lang="en-US" b="0" i="0" dirty="0">
                <a:solidFill>
                  <a:srgbClr val="111111"/>
                </a:solidFill>
                <a:effectLst/>
                <a:latin typeface="Calibri" panose="020F0502020204030204" pitchFamily="34" charset="0"/>
                <a:cs typeface="Calibri" panose="020F0502020204030204" pitchFamily="34" charset="0"/>
              </a:rPr>
              <a:t>The Periodic Table of Arguments (PTA)  (</a:t>
            </a:r>
            <a:r>
              <a:rPr lang="de-DE" b="0" u="none" strike="noStrike" baseline="0" dirty="0">
                <a:latin typeface="Calibri" panose="020F0502020204030204" pitchFamily="34" charset="0"/>
                <a:cs typeface="Calibri" panose="020F0502020204030204" pitchFamily="34" charset="0"/>
              </a:rPr>
              <a:t>Jean H.M. </a:t>
            </a:r>
            <a:r>
              <a:rPr lang="de-DE" b="0" u="none" strike="noStrike" baseline="0" dirty="0" err="1">
                <a:latin typeface="Calibri" panose="020F0502020204030204" pitchFamily="34" charset="0"/>
                <a:cs typeface="Calibri" panose="020F0502020204030204" pitchFamily="34" charset="0"/>
              </a:rPr>
              <a:t>Wagemans</a:t>
            </a:r>
            <a:r>
              <a:rPr lang="en-US" dirty="0">
                <a:latin typeface="Calibri" panose="020F0502020204030204" pitchFamily="34" charset="0"/>
                <a:cs typeface="Calibri" panose="020F0502020204030204" pitchFamily="34" charset="0"/>
              </a:rPr>
              <a:t>)</a:t>
            </a:r>
            <a:endParaRPr lang="en-US" b="0" i="0" dirty="0">
              <a:solidFill>
                <a:srgbClr val="111111"/>
              </a:solidFill>
              <a:effectLst/>
              <a:latin typeface="Calibri" panose="020F0502020204030204" pitchFamily="34" charset="0"/>
              <a:cs typeface="Calibri" panose="020F0502020204030204" pitchFamily="34" charset="0"/>
            </a:endParaRPr>
          </a:p>
          <a:p>
            <a:r>
              <a:rPr lang="en-US" dirty="0"/>
              <a:t>Cognitive architecture BOID (Belief, Obligation, Intention and Desire) and Abductive Reasoning</a:t>
            </a:r>
            <a:endParaRPr lang="en-US" dirty="0">
              <a:latin typeface="Calibri" panose="020F0502020204030204" pitchFamily="34" charset="0"/>
              <a:cs typeface="Calibri" panose="020F0502020204030204" pitchFamily="34" charset="0"/>
            </a:endParaRPr>
          </a:p>
          <a:p>
            <a:endParaRPr lang="de-DE"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1976" y="5948341"/>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7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rmAutofit fontScale="90000"/>
          </a:bodyPr>
          <a:lstStyle/>
          <a:p>
            <a:pPr algn="ctr"/>
            <a:br>
              <a:rPr lang="de-DE" sz="4400" dirty="0">
                <a:latin typeface="NewBaskervilleStd-Roman"/>
              </a:rPr>
            </a:br>
            <a:r>
              <a:rPr lang="en-US" sz="4400" b="1" i="1" dirty="0">
                <a:solidFill>
                  <a:srgbClr val="0070C0"/>
                </a:solidFill>
              </a:rPr>
              <a:t>T</a:t>
            </a:r>
            <a:r>
              <a:rPr lang="en-US" sz="4400" b="1" i="1" u="none" strike="noStrike" baseline="0" dirty="0">
                <a:solidFill>
                  <a:srgbClr val="0070C0"/>
                </a:solidFill>
              </a:rPr>
              <a:t>welve characteristics of logical argumentation I</a:t>
            </a:r>
            <a:br>
              <a:rPr lang="en-US" b="1" i="1" dirty="0">
                <a:solidFill>
                  <a:srgbClr val="0070C0"/>
                </a:solidFill>
              </a:rPr>
            </a:br>
            <a:endParaRPr lang="en-US"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11</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Autofit/>
          </a:bodyPr>
          <a:lstStyle/>
          <a:p>
            <a:pPr marL="0" indent="0">
              <a:buNone/>
            </a:pPr>
            <a:r>
              <a:rPr lang="en-US" sz="2200" dirty="0"/>
              <a:t>“1. The procedure for examining and criticizing the arguments on both sides forms a dialogue structure in which two sides take turns putting forward speech acts (e.g., making assertions or asking questions).</a:t>
            </a:r>
          </a:p>
          <a:p>
            <a:pPr marL="0" indent="0">
              <a:buNone/>
            </a:pPr>
            <a:r>
              <a:rPr lang="en-US" sz="2200" dirty="0"/>
              <a:t>2. The dialogue has rules for incurring and retracting commitments that are activated by speech acts. For example, when a participant makes an assertion, he or she becomes committed to the proposition contained in the assertion.</a:t>
            </a:r>
          </a:p>
          <a:p>
            <a:pPr marL="0" indent="0">
              <a:buNone/>
            </a:pPr>
            <a:r>
              <a:rPr lang="en-US" sz="2200" dirty="0"/>
              <a:t>3. The method uses the notion of commitment or acceptance as the fundamental tool for the analysis and evaluation of argumentation rather than the notion of belief. The reason is that belief is a psychological notion internal to an agent.</a:t>
            </a:r>
          </a:p>
          <a:p>
            <a:pPr marL="0" indent="0">
              <a:buNone/>
            </a:pPr>
            <a:r>
              <a:rPr lang="en-US" sz="2200" dirty="0"/>
              <a:t>4. The method assumes a database of commonly accepted knowledge that, along with other commitments, provides premises for arguments. The knowledge base is set in place at the opening stage, but can be revised as new relevant information needs to be collected and considered.</a:t>
            </a:r>
            <a:endParaRPr lang="de-DE" sz="2200"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8237" y="6101615"/>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1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rmAutofit fontScale="90000"/>
          </a:bodyPr>
          <a:lstStyle/>
          <a:p>
            <a:pPr algn="ctr"/>
            <a:br>
              <a:rPr lang="de-DE" sz="4400" dirty="0">
                <a:latin typeface="NewBaskervilleStd-Roman"/>
              </a:rPr>
            </a:br>
            <a:r>
              <a:rPr lang="en-US" sz="4400" b="1" i="1" dirty="0">
                <a:solidFill>
                  <a:srgbClr val="0070C0"/>
                </a:solidFill>
              </a:rPr>
              <a:t>T</a:t>
            </a:r>
            <a:r>
              <a:rPr lang="en-US" sz="4400" b="1" i="1" u="none" strike="noStrike" baseline="0" dirty="0">
                <a:solidFill>
                  <a:srgbClr val="0070C0"/>
                </a:solidFill>
              </a:rPr>
              <a:t>welve characteristics of logical argumentation II</a:t>
            </a:r>
            <a:br>
              <a:rPr lang="en-US" b="1" i="1" dirty="0">
                <a:solidFill>
                  <a:srgbClr val="0070C0"/>
                </a:solidFill>
              </a:rPr>
            </a:br>
            <a:endParaRPr lang="en-US"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12</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Autofit/>
          </a:bodyPr>
          <a:lstStyle/>
          <a:p>
            <a:pPr marL="0" indent="0">
              <a:buNone/>
            </a:pPr>
            <a:r>
              <a:rPr lang="en-US" sz="2200" dirty="0"/>
              <a:t>5. The procedure is dynamic, meaning that it continually updates its database as new information comes in that is relevant to an argument being considered.</a:t>
            </a:r>
          </a:p>
          <a:p>
            <a:pPr marL="0" indent="0">
              <a:buNone/>
            </a:pPr>
            <a:r>
              <a:rPr lang="en-US" sz="2200" dirty="0"/>
              <a:t>6. The arguments advanced are (for the most part) defeasible, meaning that they are subject to defeat as new relevant evidence comes in that refutes the argument.</a:t>
            </a:r>
          </a:p>
          <a:p>
            <a:pPr marL="0" indent="0">
              <a:buNone/>
            </a:pPr>
            <a:r>
              <a:rPr lang="en-US" sz="2200" dirty="0"/>
              <a:t>7. Conclusions are accepted on a presumptive basis, meaning that in the absence of evidence sufficient to defeat it, a claim that is the conclusion of an argument can be tentatively accepted, even though it may be subject to later defeat as new knowledge comes in.</a:t>
            </a:r>
          </a:p>
          <a:p>
            <a:pPr marL="0" indent="0">
              <a:buNone/>
            </a:pPr>
            <a:r>
              <a:rPr lang="en-US" sz="2200" dirty="0"/>
              <a:t>8. The method analyzes and evaluates argumentation concerning a claim where there is evidence for it as well as against it. Thus any argument is subject to critical questioning until closure of the dialogue.</a:t>
            </a: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152" y="6130882"/>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rmAutofit fontScale="90000"/>
          </a:bodyPr>
          <a:lstStyle/>
          <a:p>
            <a:pPr algn="ctr"/>
            <a:br>
              <a:rPr lang="de-DE" sz="4400" dirty="0">
                <a:latin typeface="NewBaskervilleStd-Roman"/>
              </a:rPr>
            </a:br>
            <a:r>
              <a:rPr lang="en-US" sz="4400" b="1" i="1" dirty="0">
                <a:solidFill>
                  <a:srgbClr val="0070C0"/>
                </a:solidFill>
              </a:rPr>
              <a:t>T</a:t>
            </a:r>
            <a:r>
              <a:rPr lang="en-US" sz="4400" b="1" i="1" u="none" strike="noStrike" baseline="0" dirty="0">
                <a:solidFill>
                  <a:srgbClr val="0070C0"/>
                </a:solidFill>
              </a:rPr>
              <a:t>welve characteristics of logical argumentation III</a:t>
            </a:r>
            <a:br>
              <a:rPr lang="en-US" b="1" i="1" dirty="0">
                <a:solidFill>
                  <a:srgbClr val="0070C0"/>
                </a:solidFill>
              </a:rPr>
            </a:br>
            <a:endParaRPr lang="en-US"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13</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Autofit/>
          </a:bodyPr>
          <a:lstStyle/>
          <a:p>
            <a:pPr marL="0" indent="0">
              <a:buNone/>
            </a:pPr>
            <a:r>
              <a:rPr lang="en-US" sz="2200" dirty="0"/>
              <a:t>9. The dialogue uses critical questioning as a way of testing plausible explanations and  finding weak points in an argument that raise doubt concerning the acceptability of the argument.</a:t>
            </a:r>
          </a:p>
          <a:p>
            <a:pPr marL="0" indent="0">
              <a:buNone/>
            </a:pPr>
            <a:r>
              <a:rPr lang="en-US" sz="2200" dirty="0"/>
              <a:t>10. The method uses standards of proof. Criteria for acceptance are held to depend on standards that require the removal of specifiable degrees of reasonable doubt.</a:t>
            </a:r>
          </a:p>
          <a:p>
            <a:pPr marL="0" indent="0">
              <a:buNone/>
            </a:pPr>
            <a:r>
              <a:rPr lang="en-US" sz="2200" dirty="0"/>
              <a:t>11. The methods applied include defeasible argumentation schemes, deductive arguments, inductive arguments, presumptive arguments and argument visualization software tools.</a:t>
            </a:r>
          </a:p>
          <a:p>
            <a:pPr marL="0" indent="0">
              <a:buNone/>
            </a:pPr>
            <a:r>
              <a:rPr lang="en-US" sz="2200" dirty="0"/>
              <a:t>12. The method comprises the study of explanations as well as arguments, including the form of argument called inference to the best explanation, or abductive reasoning.”</a:t>
            </a:r>
          </a:p>
          <a:p>
            <a:pPr marL="0" indent="0">
              <a:buNone/>
            </a:pPr>
            <a:r>
              <a:rPr lang="en-US" sz="2200" b="1" i="1" dirty="0">
                <a:solidFill>
                  <a:srgbClr val="00B050"/>
                </a:solidFill>
              </a:rPr>
              <a:t>Remark: This characteristics are criteria for correct informal reasoning from the point of view of common sense</a:t>
            </a: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152" y="6139289"/>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6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Autofit/>
          </a:bodyPr>
          <a:lstStyle/>
          <a:p>
            <a:pPr algn="ctr"/>
            <a:r>
              <a:rPr lang="en-US" sz="4000" b="1" i="1" dirty="0">
                <a:solidFill>
                  <a:srgbClr val="0070C0"/>
                </a:solidFill>
              </a:rPr>
              <a:t>S</a:t>
            </a:r>
            <a:r>
              <a:rPr lang="en-US" sz="4000" b="1" i="1" u="none" strike="noStrike" baseline="0" dirty="0">
                <a:solidFill>
                  <a:srgbClr val="0070C0"/>
                </a:solidFill>
              </a:rPr>
              <a:t>cheme for argument from expert opinion</a:t>
            </a:r>
            <a:endParaRPr lang="en-US" sz="4000"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14</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rmAutofit/>
          </a:bodyPr>
          <a:lstStyle/>
          <a:p>
            <a:pPr marL="0" indent="0" algn="l">
              <a:buNone/>
            </a:pPr>
            <a:r>
              <a:rPr lang="en-US" sz="2000" b="1" i="0" u="none" strike="noStrike" baseline="0" dirty="0"/>
              <a:t>“Major Premise: </a:t>
            </a:r>
            <a:r>
              <a:rPr lang="en-US" sz="2000" b="0" i="0" u="none" strike="noStrike" baseline="0" dirty="0"/>
              <a:t>Source </a:t>
            </a:r>
            <a:r>
              <a:rPr lang="en-US" sz="2000" b="0" i="1" u="none" strike="noStrike" baseline="0" dirty="0"/>
              <a:t>E </a:t>
            </a:r>
            <a:r>
              <a:rPr lang="en-US" sz="2000" b="0" i="0" u="none" strike="noStrike" baseline="0" dirty="0"/>
              <a:t>is an expert in subject domain </a:t>
            </a:r>
            <a:r>
              <a:rPr lang="en-US" sz="2000" b="0" i="1" u="none" strike="noStrike" baseline="0" dirty="0"/>
              <a:t>S </a:t>
            </a:r>
            <a:r>
              <a:rPr lang="en-US" sz="2000" b="0" i="0" u="none" strike="noStrike" baseline="0" dirty="0"/>
              <a:t>containing </a:t>
            </a:r>
            <a:r>
              <a:rPr lang="de-DE" sz="2000" b="0" i="0" u="none" strike="noStrike" baseline="0" dirty="0" err="1"/>
              <a:t>proposition</a:t>
            </a:r>
            <a:r>
              <a:rPr lang="de-DE" sz="2000" b="0" i="0" u="none" strike="noStrike" baseline="0" dirty="0"/>
              <a:t> </a:t>
            </a:r>
            <a:r>
              <a:rPr lang="de-DE" sz="2000" b="0" i="1" u="none" strike="noStrike" baseline="0" dirty="0"/>
              <a:t>A </a:t>
            </a:r>
            <a:r>
              <a:rPr lang="de-DE" sz="2000" b="0" i="0" u="none" strike="noStrike" baseline="0" dirty="0"/>
              <a:t>.</a:t>
            </a:r>
          </a:p>
          <a:p>
            <a:pPr marL="0" indent="0" algn="l">
              <a:buNone/>
            </a:pPr>
            <a:r>
              <a:rPr lang="en-US" sz="2000" b="1" i="0" u="none" strike="noStrike" baseline="0" dirty="0"/>
              <a:t>Minor Premise: </a:t>
            </a:r>
            <a:r>
              <a:rPr lang="en-US" sz="2000" b="0" i="1" u="none" strike="noStrike" baseline="0" dirty="0"/>
              <a:t>E </a:t>
            </a:r>
            <a:r>
              <a:rPr lang="en-US" sz="2000" b="0" i="0" u="none" strike="noStrike" baseline="0" dirty="0"/>
              <a:t>asserts that proposition </a:t>
            </a:r>
            <a:r>
              <a:rPr lang="en-US" sz="2000" b="0" i="1" u="none" strike="noStrike" baseline="0" dirty="0"/>
              <a:t>A </a:t>
            </a:r>
            <a:r>
              <a:rPr lang="en-US" sz="2000" b="0" i="0" u="none" strike="noStrike" baseline="0" dirty="0"/>
              <a:t>is true (false).</a:t>
            </a:r>
          </a:p>
          <a:p>
            <a:pPr marL="0" indent="0" algn="l">
              <a:buNone/>
            </a:pPr>
            <a:r>
              <a:rPr lang="en-US" sz="2000" b="1" i="0" u="none" strike="noStrike" baseline="0" dirty="0"/>
              <a:t>Conclusion: </a:t>
            </a:r>
            <a:r>
              <a:rPr lang="en-US" sz="2000" b="0" i="1" u="none" strike="noStrike" baseline="0" dirty="0"/>
              <a:t>A </a:t>
            </a:r>
            <a:r>
              <a:rPr lang="en-US" sz="2000" b="0" i="0" u="none" strike="noStrike" baseline="0" dirty="0"/>
              <a:t>is true (false).</a:t>
            </a:r>
          </a:p>
          <a:p>
            <a:pPr marL="0" indent="0" algn="l">
              <a:buNone/>
            </a:pPr>
            <a:r>
              <a:rPr lang="en-US" sz="2000" b="0" i="0" u="none" strike="noStrike" baseline="0" dirty="0"/>
              <a:t>The following critical questions represent standard ways of casting the argument </a:t>
            </a:r>
            <a:r>
              <a:rPr lang="de-DE" sz="2000" b="0" i="0" u="none" strike="noStrike" baseline="0" dirty="0" err="1"/>
              <a:t>into</a:t>
            </a:r>
            <a:r>
              <a:rPr lang="de-DE" sz="2000" b="0" i="0" u="none" strike="noStrike" baseline="0" dirty="0"/>
              <a:t> </a:t>
            </a:r>
            <a:r>
              <a:rPr lang="de-DE" sz="2000" b="0" i="0" u="none" strike="noStrike" baseline="0" dirty="0" err="1"/>
              <a:t>doubt</a:t>
            </a:r>
            <a:r>
              <a:rPr lang="de-DE" sz="2000" b="0" i="0" u="none" strike="noStrike" baseline="0" dirty="0"/>
              <a:t>.</a:t>
            </a:r>
          </a:p>
          <a:p>
            <a:pPr algn="l"/>
            <a:r>
              <a:rPr lang="en-US" sz="2000" b="1" i="0" u="none" strike="noStrike" baseline="0" dirty="0"/>
              <a:t>CQ 1 : </a:t>
            </a:r>
            <a:r>
              <a:rPr lang="en-US" sz="2000" b="0" i="1" u="none" strike="noStrike" baseline="0" dirty="0"/>
              <a:t>Expertise Question </a:t>
            </a:r>
            <a:r>
              <a:rPr lang="en-US" sz="2000" b="0" i="0" u="none" strike="noStrike" baseline="0" dirty="0"/>
              <a:t>. How credible is </a:t>
            </a:r>
            <a:r>
              <a:rPr lang="en-US" sz="2000" b="0" i="1" u="none" strike="noStrike" baseline="0" dirty="0"/>
              <a:t>E </a:t>
            </a:r>
            <a:r>
              <a:rPr lang="en-US" sz="2000" b="0" i="0" u="none" strike="noStrike" baseline="0" dirty="0"/>
              <a:t>as an expert source?</a:t>
            </a:r>
          </a:p>
          <a:p>
            <a:pPr algn="l"/>
            <a:r>
              <a:rPr lang="en-US" sz="2000" b="1" i="0" u="none" strike="noStrike" baseline="0" dirty="0"/>
              <a:t>CQ 2 : </a:t>
            </a:r>
            <a:r>
              <a:rPr lang="en-US" sz="2000" b="0" i="1" u="none" strike="noStrike" baseline="0" dirty="0"/>
              <a:t>Field Question </a:t>
            </a:r>
            <a:r>
              <a:rPr lang="en-US" sz="2000" b="0" i="0" u="none" strike="noStrike" baseline="0" dirty="0"/>
              <a:t>. Is </a:t>
            </a:r>
            <a:r>
              <a:rPr lang="en-US" sz="2000" b="0" i="1" u="none" strike="noStrike" baseline="0" dirty="0"/>
              <a:t>E </a:t>
            </a:r>
            <a:r>
              <a:rPr lang="en-US" sz="2000" b="0" i="0" u="none" strike="noStrike" baseline="0" dirty="0"/>
              <a:t>an expert in the </a:t>
            </a:r>
            <a:r>
              <a:rPr lang="en-US" sz="2000" dirty="0"/>
              <a:t>fi</a:t>
            </a:r>
            <a:r>
              <a:rPr lang="en-US" sz="2000" b="0" i="0" u="none" strike="noStrike" baseline="0" dirty="0"/>
              <a:t>eld that </a:t>
            </a:r>
            <a:r>
              <a:rPr lang="en-US" sz="2000" b="0" i="1" u="none" strike="noStrike" baseline="0" dirty="0"/>
              <a:t>A </a:t>
            </a:r>
            <a:r>
              <a:rPr lang="en-US" sz="2000" b="0" i="0" u="none" strike="noStrike" baseline="0" dirty="0"/>
              <a:t>is in?</a:t>
            </a:r>
          </a:p>
          <a:p>
            <a:pPr algn="l"/>
            <a:r>
              <a:rPr lang="en-US" sz="2000" b="1" i="0" u="none" strike="noStrike" baseline="0" dirty="0"/>
              <a:t>CQ 3 : </a:t>
            </a:r>
            <a:r>
              <a:rPr lang="en-US" sz="2000" b="0" i="1" u="none" strike="noStrike" baseline="0" dirty="0"/>
              <a:t>Opinion Question </a:t>
            </a:r>
            <a:r>
              <a:rPr lang="en-US" sz="2000" b="0" i="0" u="none" strike="noStrike" baseline="0" dirty="0"/>
              <a:t>. What did </a:t>
            </a:r>
            <a:r>
              <a:rPr lang="en-US" sz="2000" b="0" i="1" u="none" strike="noStrike" baseline="0" dirty="0"/>
              <a:t>E </a:t>
            </a:r>
            <a:r>
              <a:rPr lang="en-US" sz="2000" b="0" i="0" u="none" strike="noStrike" baseline="0" dirty="0"/>
              <a:t>assert that implies </a:t>
            </a:r>
            <a:r>
              <a:rPr lang="en-US" sz="2000" b="0" i="1" u="none" strike="noStrike" baseline="0" dirty="0"/>
              <a:t>A </a:t>
            </a:r>
            <a:r>
              <a:rPr lang="en-US" sz="2000" b="0" i="0" u="none" strike="noStrike" baseline="0" dirty="0"/>
              <a:t>?</a:t>
            </a:r>
          </a:p>
          <a:p>
            <a:pPr algn="l"/>
            <a:r>
              <a:rPr lang="en-US" sz="2000" b="1" i="0" u="none" strike="noStrike" baseline="0" dirty="0"/>
              <a:t>CQ 4 : </a:t>
            </a:r>
            <a:r>
              <a:rPr lang="en-US" sz="2000" b="0" i="1" u="none" strike="noStrike" baseline="0" dirty="0"/>
              <a:t>Trustworthiness Question. </a:t>
            </a:r>
            <a:r>
              <a:rPr lang="en-US" sz="2000" b="0" i="0" u="none" strike="noStrike" baseline="0" dirty="0"/>
              <a:t>Is </a:t>
            </a:r>
            <a:r>
              <a:rPr lang="en-US" sz="2000" b="0" i="1" u="none" strike="noStrike" baseline="0" dirty="0"/>
              <a:t>E </a:t>
            </a:r>
            <a:r>
              <a:rPr lang="en-US" sz="2000" b="0" i="0" u="none" strike="noStrike" baseline="0" dirty="0"/>
              <a:t>personally reliable as a source?</a:t>
            </a:r>
          </a:p>
          <a:p>
            <a:pPr algn="l"/>
            <a:r>
              <a:rPr lang="en-US" sz="2000" b="1" i="0" u="none" strike="noStrike" baseline="0" dirty="0"/>
              <a:t>CQ 5 : </a:t>
            </a:r>
            <a:r>
              <a:rPr lang="en-US" sz="2000" b="0" i="1" u="none" strike="noStrike" baseline="0" dirty="0"/>
              <a:t>Consistency Question. </a:t>
            </a:r>
            <a:r>
              <a:rPr lang="en-US" sz="2000" b="0" i="0" u="none" strike="noStrike" baseline="0" dirty="0"/>
              <a:t>Is </a:t>
            </a:r>
            <a:r>
              <a:rPr lang="en-US" sz="2000" b="0" i="1" u="none" strike="noStrike" baseline="0" dirty="0"/>
              <a:t>A </a:t>
            </a:r>
            <a:r>
              <a:rPr lang="en-US" sz="2000" b="0" i="0" u="none" strike="noStrike" baseline="0" dirty="0"/>
              <a:t>consistent with what other experts assert?</a:t>
            </a:r>
          </a:p>
          <a:p>
            <a:pPr algn="l"/>
            <a:r>
              <a:rPr lang="en-US" sz="2000" b="1" i="0" u="none" strike="noStrike" baseline="0" dirty="0"/>
              <a:t>CQ 6 : </a:t>
            </a:r>
            <a:r>
              <a:rPr lang="en-US" sz="2000" b="0" i="1" u="none" strike="noStrike" baseline="0" dirty="0"/>
              <a:t>Backup Evidence Question. </a:t>
            </a:r>
            <a:r>
              <a:rPr lang="en-US" sz="2000" b="0" i="0" u="none" strike="noStrike" baseline="0" dirty="0"/>
              <a:t>Is </a:t>
            </a:r>
            <a:r>
              <a:rPr lang="en-US" sz="2000" b="0" i="1" u="none" strike="noStrike" baseline="0" dirty="0"/>
              <a:t>E </a:t>
            </a:r>
            <a:r>
              <a:rPr lang="en-US" sz="2000" b="0" i="0" u="none" strike="noStrike" baseline="0" dirty="0"/>
              <a:t>’s assertion based on evidence?”</a:t>
            </a:r>
            <a:endParaRPr lang="de-DE" sz="2000"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8237" y="5948341"/>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Autofit/>
          </a:bodyPr>
          <a:lstStyle/>
          <a:p>
            <a:pPr algn="ctr"/>
            <a:r>
              <a:rPr lang="en-US" sz="4000" b="1" i="1" u="none" strike="noStrike" baseline="0" dirty="0">
                <a:solidFill>
                  <a:srgbClr val="0070C0"/>
                </a:solidFill>
                <a:latin typeface="Calibri Light" panose="020F0302020204030204" pitchFamily="34" charset="0"/>
                <a:cs typeface="Calibri Light" panose="020F0302020204030204" pitchFamily="34" charset="0"/>
              </a:rPr>
              <a:t>Some common argumentation schemes</a:t>
            </a:r>
            <a:endParaRPr lang="en-US" sz="4000" b="1" i="1" dirty="0">
              <a:solidFill>
                <a:srgbClr val="0070C0"/>
              </a:solidFill>
              <a:latin typeface="Calibri Light" panose="020F0302020204030204" pitchFamily="34" charset="0"/>
              <a:cs typeface="Calibri Light" panose="020F0302020204030204" pitchFamily="34" charset="0"/>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15</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pic>
        <p:nvPicPr>
          <p:cNvPr id="11" name="Inhaltsplatzhalter 10">
            <a:extLst>
              <a:ext uri="{FF2B5EF4-FFF2-40B4-BE49-F238E27FC236}">
                <a16:creationId xmlns:a16="http://schemas.microsoft.com/office/drawing/2014/main" id="{24C8B427-F959-1D20-DC71-3E4278978ECC}"/>
              </a:ext>
            </a:extLst>
          </p:cNvPr>
          <p:cNvPicPr>
            <a:picLocks noGrp="1" noChangeAspect="1"/>
          </p:cNvPicPr>
          <p:nvPr>
            <p:ph idx="1"/>
          </p:nvPr>
        </p:nvPicPr>
        <p:blipFill>
          <a:blip r:embed="rId5"/>
          <a:stretch>
            <a:fillRect/>
          </a:stretch>
        </p:blipFill>
        <p:spPr>
          <a:xfrm>
            <a:off x="838200" y="1825625"/>
            <a:ext cx="10515600" cy="4351338"/>
          </a:xfr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8237" y="6119261"/>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4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Autofit/>
          </a:bodyPr>
          <a:lstStyle/>
          <a:p>
            <a:pPr algn="ctr"/>
            <a:r>
              <a:rPr lang="en-US" sz="4000" b="1" i="1" u="none" strike="noStrike" baseline="0" dirty="0">
                <a:solidFill>
                  <a:srgbClr val="0070C0"/>
                </a:solidFill>
              </a:rPr>
              <a:t>Some common types of speech acts</a:t>
            </a:r>
            <a:endParaRPr lang="en-US" sz="4000" b="1" i="1" dirty="0">
              <a:solidFill>
                <a:srgbClr val="0070C0"/>
              </a:solidFill>
              <a:cs typeface="Calibri Light" panose="020F0302020204030204" pitchFamily="34" charset="0"/>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16</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8237" y="6119261"/>
            <a:ext cx="920848" cy="727118"/>
          </a:xfrm>
          <a:prstGeom prst="rect">
            <a:avLst/>
          </a:prstGeom>
          <a:noFill/>
          <a:extLst>
            <a:ext uri="{909E8E84-426E-40DD-AFC4-6F175D3DCCD1}">
              <a14:hiddenFill xmlns:a14="http://schemas.microsoft.com/office/drawing/2010/main">
                <a:solidFill>
                  <a:srgbClr val="FFFFFF"/>
                </a:solidFill>
              </a14:hiddenFill>
            </a:ext>
          </a:extLst>
        </p:spPr>
      </p:pic>
      <p:pic>
        <p:nvPicPr>
          <p:cNvPr id="12" name="Inhaltsplatzhalter 11">
            <a:extLst>
              <a:ext uri="{FF2B5EF4-FFF2-40B4-BE49-F238E27FC236}">
                <a16:creationId xmlns:a16="http://schemas.microsoft.com/office/drawing/2014/main" id="{2E111083-912D-32B1-B329-7BD3EE7A8B55}"/>
              </a:ext>
            </a:extLst>
          </p:cNvPr>
          <p:cNvPicPr>
            <a:picLocks noGrp="1" noChangeAspect="1"/>
          </p:cNvPicPr>
          <p:nvPr>
            <p:ph idx="1"/>
          </p:nvPr>
        </p:nvPicPr>
        <p:blipFill>
          <a:blip r:embed="rId6"/>
          <a:stretch>
            <a:fillRect/>
          </a:stretch>
        </p:blipFill>
        <p:spPr>
          <a:xfrm>
            <a:off x="672638" y="1964264"/>
            <a:ext cx="10515599" cy="4074059"/>
          </a:xfrm>
        </p:spPr>
      </p:pic>
    </p:spTree>
    <p:extLst>
      <p:ext uri="{BB962C8B-B14F-4D97-AF65-F5344CB8AC3E}">
        <p14:creationId xmlns:p14="http://schemas.microsoft.com/office/powerpoint/2010/main" val="188089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Autofit/>
          </a:bodyPr>
          <a:lstStyle/>
          <a:p>
            <a:pPr algn="ctr"/>
            <a:r>
              <a:rPr lang="en-US" sz="4000" b="1" i="1" u="none" strike="noStrike" baseline="0" dirty="0">
                <a:solidFill>
                  <a:srgbClr val="0070C0"/>
                </a:solidFill>
              </a:rPr>
              <a:t>Seven types of dialogue</a:t>
            </a:r>
            <a:endParaRPr lang="en-US" sz="4000" b="1" i="1" dirty="0">
              <a:solidFill>
                <a:srgbClr val="0070C0"/>
              </a:solidFill>
              <a:cs typeface="Calibri Light" panose="020F0302020204030204" pitchFamily="34" charset="0"/>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17</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8237" y="6119261"/>
            <a:ext cx="920848" cy="727118"/>
          </a:xfrm>
          <a:prstGeom prst="rect">
            <a:avLst/>
          </a:prstGeom>
          <a:noFill/>
          <a:extLst>
            <a:ext uri="{909E8E84-426E-40DD-AFC4-6F175D3DCCD1}">
              <a14:hiddenFill xmlns:a14="http://schemas.microsoft.com/office/drawing/2010/main">
                <a:solidFill>
                  <a:srgbClr val="FFFFFF"/>
                </a:solidFill>
              </a14:hiddenFill>
            </a:ext>
          </a:extLst>
        </p:spPr>
      </p:pic>
      <p:pic>
        <p:nvPicPr>
          <p:cNvPr id="11" name="Inhaltsplatzhalter 10">
            <a:extLst>
              <a:ext uri="{FF2B5EF4-FFF2-40B4-BE49-F238E27FC236}">
                <a16:creationId xmlns:a16="http://schemas.microsoft.com/office/drawing/2014/main" id="{BD457FDF-6033-C12B-3618-D223E954EA39}"/>
              </a:ext>
            </a:extLst>
          </p:cNvPr>
          <p:cNvPicPr>
            <a:picLocks noGrp="1" noChangeAspect="1"/>
          </p:cNvPicPr>
          <p:nvPr>
            <p:ph idx="1"/>
          </p:nvPr>
        </p:nvPicPr>
        <p:blipFill>
          <a:blip r:embed="rId6"/>
          <a:stretch>
            <a:fillRect/>
          </a:stretch>
        </p:blipFill>
        <p:spPr>
          <a:xfrm>
            <a:off x="719815" y="2299159"/>
            <a:ext cx="10468422" cy="3657600"/>
          </a:xfrm>
        </p:spPr>
      </p:pic>
    </p:spTree>
    <p:extLst>
      <p:ext uri="{BB962C8B-B14F-4D97-AF65-F5344CB8AC3E}">
        <p14:creationId xmlns:p14="http://schemas.microsoft.com/office/powerpoint/2010/main" val="307335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18</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0576" y="6139289"/>
            <a:ext cx="920848" cy="72711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C995422E-ED33-1B04-1BB5-F124DA42C3AE}"/>
              </a:ext>
            </a:extLst>
          </p:cNvPr>
          <p:cNvPicPr>
            <a:picLocks noChangeAspect="1"/>
          </p:cNvPicPr>
          <p:nvPr/>
        </p:nvPicPr>
        <p:blipFill>
          <a:blip r:embed="rId6"/>
          <a:stretch>
            <a:fillRect/>
          </a:stretch>
        </p:blipFill>
        <p:spPr>
          <a:xfrm>
            <a:off x="1659802" y="703907"/>
            <a:ext cx="8872396" cy="5450186"/>
          </a:xfrm>
          <a:prstGeom prst="rect">
            <a:avLst/>
          </a:prstGeom>
        </p:spPr>
      </p:pic>
    </p:spTree>
    <p:extLst>
      <p:ext uri="{BB962C8B-B14F-4D97-AF65-F5344CB8AC3E}">
        <p14:creationId xmlns:p14="http://schemas.microsoft.com/office/powerpoint/2010/main" val="345394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609601" y="925406"/>
            <a:ext cx="10177670" cy="1672020"/>
          </a:xfrm>
        </p:spPr>
        <p:txBody>
          <a:bodyPr>
            <a:normAutofit/>
          </a:bodyPr>
          <a:lstStyle/>
          <a:p>
            <a:pPr algn="ctr"/>
            <a:r>
              <a:rPr lang="en-US" sz="4900" b="1" i="1" dirty="0">
                <a:solidFill>
                  <a:srgbClr val="00B0F0"/>
                </a:solidFill>
                <a:effectLst/>
                <a:cs typeface="Calibri" panose="020F0502020204030204" pitchFamily="34" charset="0"/>
              </a:rPr>
              <a:t>Periodic Table of Arguments (PTA): </a:t>
            </a:r>
            <a:br>
              <a:rPr lang="en-US" sz="4900" b="1" i="1" dirty="0">
                <a:solidFill>
                  <a:srgbClr val="00B0F0"/>
                </a:solidFill>
                <a:effectLst/>
                <a:cs typeface="Calibri" panose="020F0502020204030204" pitchFamily="34" charset="0"/>
              </a:rPr>
            </a:br>
            <a:r>
              <a:rPr lang="en-US" sz="4900" b="1" i="1" dirty="0">
                <a:solidFill>
                  <a:srgbClr val="00B0F0"/>
                </a:solidFill>
                <a:effectLst/>
              </a:rPr>
              <a:t>Argument form I</a:t>
            </a:r>
            <a:endParaRPr lang="en-US" b="1" i="1" dirty="0">
              <a:solidFill>
                <a:srgbClr val="00B0F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19</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152" y="6101615"/>
            <a:ext cx="920848" cy="727118"/>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10">
            <a:extLst>
              <a:ext uri="{FF2B5EF4-FFF2-40B4-BE49-F238E27FC236}">
                <a16:creationId xmlns:a16="http://schemas.microsoft.com/office/drawing/2014/main" id="{8A606DA2-76C9-2ABE-D027-6045058FE684}"/>
              </a:ext>
            </a:extLst>
          </p:cNvPr>
          <p:cNvSpPr>
            <a:spLocks noGrp="1"/>
          </p:cNvSpPr>
          <p:nvPr>
            <p:ph idx="1"/>
          </p:nvPr>
        </p:nvSpPr>
        <p:spPr>
          <a:xfrm>
            <a:off x="967408" y="2597426"/>
            <a:ext cx="10386391" cy="3579536"/>
          </a:xfrm>
        </p:spPr>
        <p:txBody>
          <a:bodyPr>
            <a:normAutofit lnSpcReduction="10000"/>
          </a:bodyPr>
          <a:lstStyle/>
          <a:p>
            <a:pPr algn="l"/>
            <a:r>
              <a:rPr lang="en-US" b="1" i="0" dirty="0">
                <a:solidFill>
                  <a:srgbClr val="111111"/>
                </a:solidFill>
                <a:effectLst/>
                <a:latin typeface="Open Sans" panose="020B0606030504020204" pitchFamily="34" charset="0"/>
              </a:rPr>
              <a:t>Alpha. </a:t>
            </a:r>
            <a:r>
              <a:rPr lang="en-US" b="0" i="0" dirty="0">
                <a:solidFill>
                  <a:srgbClr val="111111"/>
                </a:solidFill>
                <a:effectLst/>
                <a:latin typeface="Open Sans" panose="020B0606030504020204" pitchFamily="34" charset="0"/>
              </a:rPr>
              <a:t>In argumentation with the form </a:t>
            </a:r>
            <a:r>
              <a:rPr lang="en-US" b="1" i="1" dirty="0">
                <a:solidFill>
                  <a:srgbClr val="111111"/>
                </a:solidFill>
                <a:effectLst/>
                <a:latin typeface="inherit"/>
              </a:rPr>
              <a:t>a is X because a is Y</a:t>
            </a:r>
            <a:r>
              <a:rPr lang="en-US" b="0" i="0" dirty="0">
                <a:solidFill>
                  <a:srgbClr val="111111"/>
                </a:solidFill>
                <a:effectLst/>
                <a:latin typeface="Open Sans" panose="020B0606030504020204" pitchFamily="34" charset="0"/>
              </a:rPr>
              <a:t>, conclusion and premise have the same subject and a different predicate</a:t>
            </a:r>
          </a:p>
          <a:p>
            <a:pPr algn="l"/>
            <a:r>
              <a:rPr lang="en-US" b="1" i="1" dirty="0">
                <a:solidFill>
                  <a:srgbClr val="111111"/>
                </a:solidFill>
                <a:effectLst/>
                <a:latin typeface="inherit"/>
              </a:rPr>
              <a:t>This book (a) is great (X) because it (a) was written by Javier </a:t>
            </a:r>
            <a:r>
              <a:rPr lang="en-US" b="1" i="1" dirty="0" err="1">
                <a:solidFill>
                  <a:srgbClr val="111111"/>
                </a:solidFill>
                <a:effectLst/>
                <a:latin typeface="inherit"/>
              </a:rPr>
              <a:t>Marías</a:t>
            </a:r>
            <a:r>
              <a:rPr lang="en-US" b="1" i="1" dirty="0">
                <a:solidFill>
                  <a:srgbClr val="111111"/>
                </a:solidFill>
                <a:effectLst/>
                <a:latin typeface="inherit"/>
              </a:rPr>
              <a:t> (Y)</a:t>
            </a:r>
          </a:p>
          <a:p>
            <a:pPr algn="l"/>
            <a:r>
              <a:rPr lang="en-US" b="1" i="0" dirty="0">
                <a:solidFill>
                  <a:srgbClr val="111111"/>
                </a:solidFill>
                <a:effectLst/>
                <a:latin typeface="Open Sans" panose="020B0606030504020204" pitchFamily="34" charset="0"/>
              </a:rPr>
              <a:t>Beta. </a:t>
            </a:r>
            <a:r>
              <a:rPr lang="en-US" b="0" i="0" dirty="0">
                <a:solidFill>
                  <a:srgbClr val="111111"/>
                </a:solidFill>
                <a:effectLst/>
                <a:latin typeface="Open Sans" panose="020B0606030504020204" pitchFamily="34" charset="0"/>
              </a:rPr>
              <a:t>In argumentation with the form </a:t>
            </a:r>
            <a:r>
              <a:rPr lang="en-US" b="1" i="1" dirty="0">
                <a:solidFill>
                  <a:srgbClr val="111111"/>
                </a:solidFill>
                <a:effectLst/>
                <a:latin typeface="inherit"/>
              </a:rPr>
              <a:t>a is X because b is X</a:t>
            </a:r>
            <a:r>
              <a:rPr lang="en-US" b="0" i="0" dirty="0">
                <a:solidFill>
                  <a:srgbClr val="111111"/>
                </a:solidFill>
                <a:effectLst/>
                <a:latin typeface="Open Sans" panose="020B0606030504020204" pitchFamily="34" charset="0"/>
              </a:rPr>
              <a:t>, it is exactly the other way around: the conclusion and the premise have the same predicate but a different subject.</a:t>
            </a:r>
          </a:p>
          <a:p>
            <a:pPr algn="l"/>
            <a:r>
              <a:rPr lang="en-US" b="0" i="0" dirty="0">
                <a:solidFill>
                  <a:srgbClr val="111111"/>
                </a:solidFill>
                <a:effectLst/>
                <a:latin typeface="Open Sans" panose="020B0606030504020204" pitchFamily="34" charset="0"/>
              </a:rPr>
              <a:t> </a:t>
            </a:r>
            <a:r>
              <a:rPr lang="en-US" b="1" i="1" dirty="0">
                <a:solidFill>
                  <a:srgbClr val="111111"/>
                </a:solidFill>
                <a:effectLst/>
                <a:latin typeface="inherit"/>
              </a:rPr>
              <a:t>Mars (a) is inhabited (X) because Earth (b) is also inhabited (X)</a:t>
            </a:r>
            <a:endParaRPr lang="en-US" b="0" i="0" dirty="0">
              <a:solidFill>
                <a:srgbClr val="111111"/>
              </a:solidFill>
              <a:effectLst/>
              <a:latin typeface="Open Sans" panose="020B0606030504020204" pitchFamily="34" charset="0"/>
            </a:endParaRPr>
          </a:p>
          <a:p>
            <a:pPr algn="l"/>
            <a:endParaRPr lang="en-US" b="0" i="0" dirty="0">
              <a:solidFill>
                <a:srgbClr val="111111"/>
              </a:solidFill>
              <a:effectLst/>
              <a:latin typeface="Open Sans" panose="020B0606030504020204" pitchFamily="34" charset="0"/>
            </a:endParaRPr>
          </a:p>
          <a:p>
            <a:endParaRPr lang="de-DE" dirty="0"/>
          </a:p>
        </p:txBody>
      </p:sp>
    </p:spTree>
    <p:extLst>
      <p:ext uri="{BB962C8B-B14F-4D97-AF65-F5344CB8AC3E}">
        <p14:creationId xmlns:p14="http://schemas.microsoft.com/office/powerpoint/2010/main" val="374437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de-DE" b="1" i="1" dirty="0">
                <a:solidFill>
                  <a:srgbClr val="0070C0"/>
                </a:solidFill>
              </a:rPr>
              <a:t>Content</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a:xfrm>
            <a:off x="838200" y="1825625"/>
            <a:ext cx="10386391" cy="4193854"/>
          </a:xfrm>
        </p:spPr>
        <p:txBody>
          <a:bodyPr>
            <a:normAutofit/>
          </a:bodyPr>
          <a:lstStyle/>
          <a:p>
            <a:r>
              <a:rPr lang="en-US" sz="3600" dirty="0">
                <a:latin typeface="Calibri" panose="020F0502020204030204" pitchFamily="34" charset="0"/>
                <a:cs typeface="Calibri" panose="020F0502020204030204" pitchFamily="34" charset="0"/>
              </a:rPr>
              <a:t>Ontologies and Reasoning in Ontologies</a:t>
            </a:r>
          </a:p>
          <a:p>
            <a:r>
              <a:rPr lang="en-US" sz="3600" dirty="0">
                <a:latin typeface="Calibri" panose="020F0502020204030204" pitchFamily="34" charset="0"/>
                <a:cs typeface="Calibri" panose="020F0502020204030204" pitchFamily="34" charset="0"/>
              </a:rPr>
              <a:t>Abductive Reasoning</a:t>
            </a:r>
          </a:p>
          <a:p>
            <a:r>
              <a:rPr lang="en-US" sz="3600" dirty="0">
                <a:latin typeface="Calibri" panose="020F0502020204030204" pitchFamily="34" charset="0"/>
                <a:cs typeface="Calibri" panose="020F0502020204030204" pitchFamily="34" charset="0"/>
              </a:rPr>
              <a:t>Thesis, antithesis and synthesis: New aspects</a:t>
            </a:r>
          </a:p>
          <a:p>
            <a:r>
              <a:rPr lang="de-DE" sz="3600" dirty="0">
                <a:latin typeface="Calibri" panose="020F0502020204030204" pitchFamily="34" charset="0"/>
                <a:cs typeface="Calibri" panose="020F0502020204030204" pitchFamily="34" charset="0"/>
              </a:rPr>
              <a:t>Argumentation Theory</a:t>
            </a:r>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Argument Mining</a:t>
            </a: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1976" y="6055565"/>
            <a:ext cx="947352" cy="74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03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7"/>
            <a:ext cx="10515600" cy="1429317"/>
          </a:xfrm>
        </p:spPr>
        <p:txBody>
          <a:bodyPr>
            <a:normAutofit fontScale="90000"/>
          </a:bodyPr>
          <a:lstStyle/>
          <a:p>
            <a:pPr algn="ctr"/>
            <a:r>
              <a:rPr lang="en-US" sz="4900" b="1" i="1" dirty="0">
                <a:solidFill>
                  <a:srgbClr val="00B0F0"/>
                </a:solidFill>
                <a:effectLst/>
                <a:cs typeface="Calibri" panose="020F0502020204030204" pitchFamily="34" charset="0"/>
              </a:rPr>
              <a:t>Periodic Table of Arguments (PTA): </a:t>
            </a:r>
            <a:br>
              <a:rPr lang="en-US" sz="4900" b="1" i="1" dirty="0">
                <a:solidFill>
                  <a:srgbClr val="00B0F0"/>
                </a:solidFill>
                <a:effectLst/>
                <a:cs typeface="Calibri" panose="020F0502020204030204" pitchFamily="34" charset="0"/>
              </a:rPr>
            </a:br>
            <a:r>
              <a:rPr lang="en-US" sz="4900" b="1" i="1" dirty="0">
                <a:solidFill>
                  <a:srgbClr val="00B0F0"/>
                </a:solidFill>
                <a:effectLst/>
              </a:rPr>
              <a:t>Argument form II</a:t>
            </a:r>
            <a:br>
              <a:rPr lang="de-DE" b="0" i="0" dirty="0">
                <a:solidFill>
                  <a:srgbClr val="111111"/>
                </a:solidFill>
                <a:effectLst/>
                <a:latin typeface="Raleway" pitchFamily="2" charset="0"/>
              </a:rPr>
            </a:br>
            <a:endParaRPr lang="de-DE" b="1" i="1" dirty="0">
              <a:solidFill>
                <a:srgbClr val="00B0F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20</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152" y="6101615"/>
            <a:ext cx="920848" cy="727118"/>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10">
            <a:extLst>
              <a:ext uri="{FF2B5EF4-FFF2-40B4-BE49-F238E27FC236}">
                <a16:creationId xmlns:a16="http://schemas.microsoft.com/office/drawing/2014/main" id="{8A606DA2-76C9-2ABE-D027-6045058FE684}"/>
              </a:ext>
            </a:extLst>
          </p:cNvPr>
          <p:cNvSpPr>
            <a:spLocks noGrp="1"/>
          </p:cNvSpPr>
          <p:nvPr>
            <p:ph idx="1"/>
          </p:nvPr>
        </p:nvSpPr>
        <p:spPr>
          <a:xfrm>
            <a:off x="838200" y="2279373"/>
            <a:ext cx="10515600" cy="3897589"/>
          </a:xfrm>
        </p:spPr>
        <p:txBody>
          <a:bodyPr>
            <a:normAutofit lnSpcReduction="10000"/>
          </a:bodyPr>
          <a:lstStyle/>
          <a:p>
            <a:pPr algn="l"/>
            <a:r>
              <a:rPr lang="en-US" b="1" i="0" dirty="0">
                <a:solidFill>
                  <a:srgbClr val="111111"/>
                </a:solidFill>
                <a:effectLst/>
                <a:latin typeface="Open Sans" panose="020B0606030504020204" pitchFamily="34" charset="0"/>
              </a:rPr>
              <a:t>Gamma. </a:t>
            </a:r>
            <a:r>
              <a:rPr lang="en-US" b="0" i="0" dirty="0">
                <a:solidFill>
                  <a:srgbClr val="111111"/>
                </a:solidFill>
                <a:effectLst/>
                <a:latin typeface="Open Sans" panose="020B0606030504020204" pitchFamily="34" charset="0"/>
              </a:rPr>
              <a:t>In this case, the argument takes the form </a:t>
            </a:r>
            <a:r>
              <a:rPr lang="en-US" b="1" i="1" dirty="0">
                <a:solidFill>
                  <a:srgbClr val="111111"/>
                </a:solidFill>
                <a:effectLst/>
                <a:latin typeface="inherit"/>
              </a:rPr>
              <a:t>a is X, because b is Y</a:t>
            </a:r>
            <a:r>
              <a:rPr lang="en-US" b="0" i="0" dirty="0">
                <a:solidFill>
                  <a:srgbClr val="111111"/>
                </a:solidFill>
                <a:effectLst/>
                <a:latin typeface="Open Sans" panose="020B0606030504020204" pitchFamily="34" charset="0"/>
              </a:rPr>
              <a:t>. Such argumentation is based on a similarity in the relationship of the subjects and predicates to each other</a:t>
            </a:r>
          </a:p>
          <a:p>
            <a:pPr algn="l"/>
            <a:r>
              <a:rPr lang="en-US" b="1" i="1" dirty="0">
                <a:solidFill>
                  <a:srgbClr val="111111"/>
                </a:solidFill>
                <a:effectLst/>
                <a:latin typeface="inherit"/>
              </a:rPr>
              <a:t>Self-control (a) is good (X) because hot temper (b) is bad (Y)</a:t>
            </a:r>
            <a:endParaRPr lang="en-US" b="0" i="0" dirty="0">
              <a:solidFill>
                <a:srgbClr val="111111"/>
              </a:solidFill>
              <a:effectLst/>
              <a:latin typeface="Open Sans" panose="020B0606030504020204" pitchFamily="34" charset="0"/>
            </a:endParaRPr>
          </a:p>
          <a:p>
            <a:pPr algn="l"/>
            <a:r>
              <a:rPr lang="en-US" b="0" i="0" dirty="0">
                <a:solidFill>
                  <a:srgbClr val="111111"/>
                </a:solidFill>
                <a:effectLst/>
                <a:latin typeface="Open Sans" panose="020B0606030504020204" pitchFamily="34" charset="0"/>
              </a:rPr>
              <a:t>If we indicate that property by ‘Z’, the conclusion by ‘q’, and the acceptability of the conclusion by ‘A’, we can reconstruct the argument form as </a:t>
            </a:r>
            <a:r>
              <a:rPr lang="en-US" b="1" i="1" dirty="0">
                <a:solidFill>
                  <a:srgbClr val="111111"/>
                </a:solidFill>
                <a:effectLst/>
                <a:latin typeface="inherit"/>
              </a:rPr>
              <a:t>q [is A], because q is Z</a:t>
            </a:r>
            <a:r>
              <a:rPr lang="en-US" b="0" i="0" dirty="0">
                <a:solidFill>
                  <a:srgbClr val="111111"/>
                </a:solidFill>
                <a:effectLst/>
                <a:latin typeface="Open Sans" panose="020B0606030504020204" pitchFamily="34" charset="0"/>
              </a:rPr>
              <a:t>.</a:t>
            </a:r>
          </a:p>
          <a:p>
            <a:pPr algn="l"/>
            <a:r>
              <a:rPr lang="en-US" b="1" i="1" dirty="0">
                <a:solidFill>
                  <a:srgbClr val="111111"/>
                </a:solidFill>
                <a:effectLst/>
                <a:latin typeface="Open Sans" panose="020B0606030504020204" pitchFamily="34" charset="0"/>
              </a:rPr>
              <a:t>The economy has grown (q) [is acceptable (A)], because that (q) was said by the Prime Minister (Z)</a:t>
            </a:r>
            <a:endParaRPr lang="en-US" b="0" i="0" dirty="0">
              <a:solidFill>
                <a:srgbClr val="111111"/>
              </a:solidFill>
              <a:effectLst/>
              <a:latin typeface="Open Sans" panose="020B0606030504020204" pitchFamily="34" charset="0"/>
            </a:endParaRPr>
          </a:p>
          <a:p>
            <a:pPr algn="l"/>
            <a:endParaRPr lang="en-US" b="0" i="0" dirty="0">
              <a:solidFill>
                <a:srgbClr val="111111"/>
              </a:solidFill>
              <a:effectLst/>
              <a:latin typeface="Open Sans" panose="020B0606030504020204" pitchFamily="34" charset="0"/>
            </a:endParaRPr>
          </a:p>
          <a:p>
            <a:pPr algn="l"/>
            <a:endParaRPr lang="en-US" b="0" i="0" dirty="0">
              <a:solidFill>
                <a:srgbClr val="111111"/>
              </a:solidFill>
              <a:effectLst/>
              <a:latin typeface="Open Sans" panose="020B0606030504020204" pitchFamily="34" charset="0"/>
            </a:endParaRPr>
          </a:p>
          <a:p>
            <a:pPr algn="l"/>
            <a:endParaRPr lang="en-US" b="0" i="0" dirty="0">
              <a:solidFill>
                <a:srgbClr val="111111"/>
              </a:solidFill>
              <a:effectLst/>
              <a:latin typeface="Open Sans" panose="020B0606030504020204" pitchFamily="34" charset="0"/>
            </a:endParaRPr>
          </a:p>
          <a:p>
            <a:endParaRPr lang="de-DE" dirty="0"/>
          </a:p>
        </p:txBody>
      </p:sp>
    </p:spTree>
    <p:extLst>
      <p:ext uri="{BB962C8B-B14F-4D97-AF65-F5344CB8AC3E}">
        <p14:creationId xmlns:p14="http://schemas.microsoft.com/office/powerpoint/2010/main" val="279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de-DE" b="1" i="1" dirty="0">
                <a:solidFill>
                  <a:srgbClr val="0070C0"/>
                </a:solidFill>
              </a:rPr>
              <a:t>Argument Mining</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21</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rmAutofit fontScale="85000" lnSpcReduction="20000"/>
          </a:bodyPr>
          <a:lstStyle/>
          <a:p>
            <a:pPr marL="0" indent="0">
              <a:buNone/>
            </a:pPr>
            <a:r>
              <a:rPr lang="en-US" b="1" i="0" dirty="0">
                <a:solidFill>
                  <a:srgbClr val="212529"/>
                </a:solidFill>
                <a:effectLst/>
                <a:latin typeface="Calibri" panose="020F0502020204030204" pitchFamily="34" charset="0"/>
                <a:cs typeface="Calibri" panose="020F0502020204030204" pitchFamily="34" charset="0"/>
              </a:rPr>
              <a:t>“Argument Mining</a:t>
            </a:r>
            <a:r>
              <a:rPr lang="en-US" b="0" i="0" dirty="0">
                <a:solidFill>
                  <a:srgbClr val="212529"/>
                </a:solidFill>
                <a:effectLst/>
                <a:latin typeface="Calibri" panose="020F0502020204030204" pitchFamily="34" charset="0"/>
                <a:cs typeface="Calibri" panose="020F0502020204030204" pitchFamily="34" charset="0"/>
              </a:rPr>
              <a:t> is the automatic identification of argumentative structures in text.”</a:t>
            </a:r>
          </a:p>
          <a:p>
            <a:pPr marL="0" indent="0">
              <a:buNone/>
            </a:pPr>
            <a:r>
              <a:rPr lang="en-US" dirty="0"/>
              <a:t>A large number of publications on the topic of argument mining have been published since 2019. In particular, there are several articles with code (mostly in Python).</a:t>
            </a:r>
          </a:p>
          <a:p>
            <a:r>
              <a:rPr lang="de-DE" dirty="0">
                <a:hlinkClick r:id="rId5"/>
              </a:rPr>
              <a:t>https://paperswithcode.com/task/argument-mining</a:t>
            </a:r>
            <a:endParaRPr lang="de-DE" dirty="0"/>
          </a:p>
          <a:p>
            <a:r>
              <a:rPr lang="en-US" dirty="0">
                <a:hlinkClick r:id="rId6"/>
              </a:rPr>
              <a:t>https://github.com/topics/argument-mining</a:t>
            </a:r>
            <a:endParaRPr lang="de-DE" dirty="0"/>
          </a:p>
          <a:p>
            <a:r>
              <a:rPr lang="en-US" dirty="0">
                <a:hlinkClick r:id="rId7"/>
              </a:rPr>
              <a:t>https://www.uni-trier.de/fileadmin/fb4/prof/INF/DBI/Publikationen/comma20_lenz_sahitaj.pdf</a:t>
            </a:r>
            <a:r>
              <a:rPr lang="en-US" dirty="0"/>
              <a:t> (Towards an Argument Mining Pipeline Transforming Texts to Argument Graphs )</a:t>
            </a:r>
          </a:p>
          <a:p>
            <a:r>
              <a:rPr lang="en-US" dirty="0">
                <a:hlinkClick r:id="rId8"/>
              </a:rPr>
              <a:t>https://library.gito.de/wp-content/uploads/2021/08/C9Wambsganss-Unlocking-Transfer-Learning-in-Argumentation-Mining-274_c.pdf</a:t>
            </a:r>
            <a:r>
              <a:rPr lang="en-US" dirty="0"/>
              <a:t> (Unlocking Transfer Learning in Argumentation Mining: A Domain-Independent Modelling Approach )</a:t>
            </a: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1152" y="6067449"/>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55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de-DE" b="1" i="1" dirty="0">
                <a:solidFill>
                  <a:srgbClr val="0070C0"/>
                </a:solidFill>
              </a:rPr>
              <a:t>Argument Mining (Books)</a:t>
            </a:r>
            <a:endParaRPr lang="de-DE" dirty="0"/>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22</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8237" y="6130882"/>
            <a:ext cx="920848" cy="7271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ook cover">
            <a:extLst>
              <a:ext uri="{FF2B5EF4-FFF2-40B4-BE49-F238E27FC236}">
                <a16:creationId xmlns:a16="http://schemas.microsoft.com/office/drawing/2014/main" id="{91482D54-202D-7412-5B64-F80E12BFFBE7}"/>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880943" y="1780140"/>
            <a:ext cx="308183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5C397463-156B-2230-E356-370698D6C5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2376" y="1750278"/>
            <a:ext cx="347253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CC642776-FB1E-43A4-95A0-B20C71372B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4518" y="1690688"/>
            <a:ext cx="3245119" cy="444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59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Argument Mining in different contexts</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23</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Autofit/>
          </a:bodyPr>
          <a:lstStyle/>
          <a:p>
            <a:pPr marL="0" indent="0">
              <a:buNone/>
            </a:pPr>
            <a:r>
              <a:rPr lang="en-US" dirty="0"/>
              <a:t>The book "Inference in Argumentation: A Topics-Based Approach to Argument Schemes" focuses on how argumentation patterns or rules can be applied in different contexts. These patterns are applied to specific topics or contexts in order to formulate clear and convincing arguments. It places an emphasis on how people can draw conclusions through rational argumentation and how this skill can be used in different discussion situations. Overall, the book provides a comprehensive insight into the structures of argumentation and how these structures can be used to develop persuasive arguments in different contexts. Very good historical overview of the topic. </a:t>
            </a:r>
            <a:r>
              <a:rPr lang="de-DE" u="none" strike="noStrike" baseline="0" dirty="0" err="1"/>
              <a:t>Toulmin</a:t>
            </a:r>
            <a:r>
              <a:rPr lang="de-DE" u="none" strike="noStrike" baseline="0" dirty="0"/>
              <a:t> Model vs. Model </a:t>
            </a:r>
            <a:r>
              <a:rPr lang="de-DE" u="none" strike="noStrike" baseline="0" dirty="0" err="1"/>
              <a:t>of</a:t>
            </a:r>
            <a:r>
              <a:rPr lang="de-DE" u="none" strike="noStrike" baseline="0" dirty="0"/>
              <a:t> Perelman and </a:t>
            </a:r>
            <a:r>
              <a:rPr lang="de-DE" u="none" strike="noStrike" baseline="0" dirty="0" err="1"/>
              <a:t>Olbrechts-Tyteca</a:t>
            </a:r>
            <a:r>
              <a:rPr lang="de-DE" dirty="0"/>
              <a:t>.</a:t>
            </a: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4384" y="6101615"/>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8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Argument-as-Activity</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24</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Autofit/>
          </a:bodyPr>
          <a:lstStyle/>
          <a:p>
            <a:pPr marL="0" indent="0">
              <a:buNone/>
            </a:pPr>
            <a:r>
              <a:rPr lang="en-US" sz="1800" dirty="0"/>
              <a:t>“Argumentation is a verbal, social, and rational activity aimed at convincing a reasonable critic of the acceptability of a standpoint by putting forward a constellation of propositions justifying or refuting the proposition expressed in the standpoint.” (</a:t>
            </a:r>
            <a:r>
              <a:rPr lang="nl-NL" sz="1800" b="0" i="0" dirty="0">
                <a:solidFill>
                  <a:srgbClr val="212529"/>
                </a:solidFill>
                <a:effectLst/>
                <a:cs typeface="Calibri" panose="020F0502020204030204" pitchFamily="34" charset="0"/>
              </a:rPr>
              <a:t>van Eemeren and Grootendorst)</a:t>
            </a:r>
          </a:p>
          <a:p>
            <a:r>
              <a:rPr lang="en-US" sz="1800" b="0" i="0" dirty="0">
                <a:solidFill>
                  <a:srgbClr val="212529"/>
                </a:solidFill>
                <a:effectLst/>
                <a:cs typeface="Calibri" panose="020F0502020204030204" pitchFamily="34" charset="0"/>
              </a:rPr>
              <a:t>A verbal activity</a:t>
            </a:r>
          </a:p>
          <a:p>
            <a:r>
              <a:rPr lang="en-US" sz="1800" b="0" i="0" dirty="0">
                <a:solidFill>
                  <a:srgbClr val="212529"/>
                </a:solidFill>
                <a:effectLst/>
                <a:cs typeface="Calibri" panose="020F0502020204030204" pitchFamily="34" charset="0"/>
              </a:rPr>
              <a:t>A social activity</a:t>
            </a:r>
          </a:p>
          <a:p>
            <a:r>
              <a:rPr lang="en-US" sz="1800" b="0" i="0" dirty="0">
                <a:solidFill>
                  <a:srgbClr val="212529"/>
                </a:solidFill>
                <a:effectLst/>
                <a:cs typeface="Calibri" panose="020F0502020204030204" pitchFamily="34" charset="0"/>
              </a:rPr>
              <a:t>A rational activity</a:t>
            </a:r>
          </a:p>
          <a:p>
            <a:r>
              <a:rPr lang="en-US" sz="1800" b="0" i="0" dirty="0">
                <a:solidFill>
                  <a:srgbClr val="212529"/>
                </a:solidFill>
                <a:effectLst/>
                <a:cs typeface="Calibri" panose="020F0502020204030204" pitchFamily="34" charset="0"/>
              </a:rPr>
              <a:t>A standpoint</a:t>
            </a:r>
          </a:p>
          <a:p>
            <a:r>
              <a:rPr lang="en-US" sz="1800" b="0" i="0" dirty="0">
                <a:solidFill>
                  <a:srgbClr val="212529"/>
                </a:solidFill>
                <a:effectLst/>
                <a:cs typeface="Calibri" panose="020F0502020204030204" pitchFamily="34" charset="0"/>
              </a:rPr>
              <a:t>Convincing of acceptability</a:t>
            </a:r>
          </a:p>
          <a:p>
            <a:r>
              <a:rPr lang="en-US" sz="1800" b="0" i="0" dirty="0">
                <a:solidFill>
                  <a:srgbClr val="212529"/>
                </a:solidFill>
                <a:effectLst/>
                <a:cs typeface="Calibri" panose="020F0502020204030204" pitchFamily="34" charset="0"/>
              </a:rPr>
              <a:t>A constellation of propositions</a:t>
            </a:r>
          </a:p>
          <a:p>
            <a:r>
              <a:rPr lang="en-US" sz="1800" b="0" i="0" dirty="0">
                <a:solidFill>
                  <a:srgbClr val="212529"/>
                </a:solidFill>
                <a:effectLst/>
                <a:cs typeface="Calibri" panose="020F0502020204030204" pitchFamily="34" charset="0"/>
              </a:rPr>
              <a:t>Justifying the proposition of the standpoint</a:t>
            </a:r>
          </a:p>
          <a:p>
            <a:r>
              <a:rPr lang="en-US" sz="1800" b="0" i="0" dirty="0">
                <a:solidFill>
                  <a:srgbClr val="212529"/>
                </a:solidFill>
                <a:effectLst/>
                <a:cs typeface="Calibri" panose="020F0502020204030204" pitchFamily="34" charset="0"/>
              </a:rPr>
              <a:t>A reasonable critic</a:t>
            </a:r>
            <a:r>
              <a:rPr lang="nl-NL" sz="1800" b="0" i="0" dirty="0">
                <a:solidFill>
                  <a:srgbClr val="212529"/>
                </a:solidFill>
                <a:effectLst/>
                <a:cs typeface="Calibri" panose="020F0502020204030204" pitchFamily="34" charset="0"/>
              </a:rPr>
              <a:t> </a:t>
            </a:r>
          </a:p>
          <a:p>
            <a:pPr marL="0" indent="0">
              <a:buNone/>
            </a:pPr>
            <a:r>
              <a:rPr lang="nl-NL" sz="1800" b="1" i="1" dirty="0">
                <a:solidFill>
                  <a:srgbClr val="0070C0"/>
                </a:solidFill>
                <a:cs typeface="Calibri" panose="020F0502020204030204" pitchFamily="34" charset="0"/>
              </a:rPr>
              <a:t>ADU (</a:t>
            </a:r>
            <a:r>
              <a:rPr lang="de-DE" sz="1800" b="1" i="1" u="none" strike="noStrike" baseline="0" dirty="0">
                <a:solidFill>
                  <a:srgbClr val="0070C0"/>
                </a:solidFill>
              </a:rPr>
              <a:t>argumentative </a:t>
            </a:r>
            <a:r>
              <a:rPr lang="de-DE" sz="1800" b="1" i="1" u="none" strike="noStrike" baseline="0" dirty="0" err="1">
                <a:solidFill>
                  <a:srgbClr val="0070C0"/>
                </a:solidFill>
              </a:rPr>
              <a:t>discourse</a:t>
            </a:r>
            <a:r>
              <a:rPr lang="de-DE" sz="1800" b="1" i="1" u="none" strike="noStrike" baseline="0" dirty="0">
                <a:solidFill>
                  <a:srgbClr val="0070C0"/>
                </a:solidFill>
              </a:rPr>
              <a:t> </a:t>
            </a:r>
            <a:r>
              <a:rPr lang="de-DE" sz="1800" b="1" i="1" u="none" strike="noStrike" baseline="0" dirty="0" err="1">
                <a:solidFill>
                  <a:srgbClr val="0070C0"/>
                </a:solidFill>
              </a:rPr>
              <a:t>units</a:t>
            </a:r>
            <a:r>
              <a:rPr lang="de-DE" sz="1800" b="1" i="1" u="none" strike="noStrike" baseline="0" dirty="0">
                <a:solidFill>
                  <a:srgbClr val="0070C0"/>
                </a:solidFill>
              </a:rPr>
              <a:t> ) and </a:t>
            </a:r>
            <a:r>
              <a:rPr lang="nl-NL" sz="1800" b="1" i="1" dirty="0">
                <a:solidFill>
                  <a:srgbClr val="0070C0"/>
                </a:solidFill>
                <a:cs typeface="Calibri" panose="020F0502020204030204" pitchFamily="34" charset="0"/>
              </a:rPr>
              <a:t>Speach Acts</a:t>
            </a:r>
            <a:endParaRPr lang="de-DE" sz="1800" b="1" i="1" dirty="0">
              <a:solidFill>
                <a:srgbClr val="0070C0"/>
              </a:solidFill>
            </a:endParaRP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7813" y="5948341"/>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57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de-DE" b="1" i="1" dirty="0">
                <a:solidFill>
                  <a:srgbClr val="0070C0"/>
                </a:solidFill>
              </a:rPr>
              <a:t>Argument Mining (Internet Links)</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25</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rmAutofit fontScale="92500" lnSpcReduction="20000"/>
          </a:bodyPr>
          <a:lstStyle/>
          <a:p>
            <a:r>
              <a:rPr lang="en-US" dirty="0"/>
              <a:t>A large number of publications on the topic of argument mining have been published since 2019. In particular, there are several articles with code (mostly in Python).</a:t>
            </a:r>
          </a:p>
          <a:p>
            <a:r>
              <a:rPr lang="de-DE" dirty="0">
                <a:hlinkClick r:id="rId5"/>
              </a:rPr>
              <a:t>https://paperswithcode.com/task/argument-mining</a:t>
            </a:r>
            <a:endParaRPr lang="de-DE" dirty="0"/>
          </a:p>
          <a:p>
            <a:r>
              <a:rPr lang="en-US" dirty="0">
                <a:hlinkClick r:id="rId6"/>
              </a:rPr>
              <a:t>https://github.com/topics/argument-mining</a:t>
            </a:r>
            <a:endParaRPr lang="de-DE" dirty="0"/>
          </a:p>
          <a:p>
            <a:r>
              <a:rPr lang="en-US" dirty="0">
                <a:hlinkClick r:id="rId7"/>
              </a:rPr>
              <a:t>https://www.uni-trier.de/fileadmin/fb4/prof/INF/DBI/Publikationen/comma20_lenz_sahitaj.pdf</a:t>
            </a:r>
            <a:r>
              <a:rPr lang="en-US" dirty="0"/>
              <a:t> (Towards an Argument Mining Pipeline Transforming Texts to Argument Graphs )</a:t>
            </a:r>
          </a:p>
          <a:p>
            <a:r>
              <a:rPr lang="en-US" dirty="0">
                <a:hlinkClick r:id="rId8"/>
              </a:rPr>
              <a:t>https://library.gito.de/wp-content/uploads/2021/08/C9Wambsganss-Unlocking-Transfer-Learning-in-Argumentation-Mining-274_c.pdf</a:t>
            </a:r>
            <a:r>
              <a:rPr lang="en-US" dirty="0"/>
              <a:t> (Unlocking Transfer Learning in Argumentation Mining: A Domain-Independent Modelling Approach )</a:t>
            </a:r>
          </a:p>
          <a:p>
            <a:endParaRPr lang="de-DE"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88237" y="5992791"/>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95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de-DE" b="1" i="1" dirty="0">
                <a:solidFill>
                  <a:srgbClr val="0070C0"/>
                </a:solidFill>
              </a:rPr>
              <a:t>Argument Mining and Translation (Question)</a:t>
            </a:r>
            <a:endParaRPr lang="de-DE" dirty="0"/>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26</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lstStyle/>
          <a:p>
            <a:r>
              <a:rPr lang="en-US" dirty="0"/>
              <a:t>Text in Language 1 (for Example English) -&gt; Translation in Language 2 (for Example Romanian) -&gt; Identification of Argument 3 in Text 2 (as part of text) -&gt; Identification of the part 4 of text 1 that corresponds to part 3 when translated</a:t>
            </a:r>
          </a:p>
          <a:p>
            <a:r>
              <a:rPr lang="en-US" dirty="0"/>
              <a:t>Is part 4 also an argument?</a:t>
            </a:r>
          </a:p>
          <a:p>
            <a:r>
              <a:rPr lang="en-US" dirty="0"/>
              <a:t>Can argument 4 be identified as argument in text 1?</a:t>
            </a:r>
          </a:p>
          <a:p>
            <a:r>
              <a:rPr lang="en-US" dirty="0"/>
              <a:t>Is it possible to identify additional arguments in texts in this way?</a:t>
            </a:r>
          </a:p>
          <a:p>
            <a:r>
              <a:rPr lang="en-US" dirty="0"/>
              <a:t>I don't know the answer to this question. This is just an idea.</a:t>
            </a:r>
          </a:p>
          <a:p>
            <a:endParaRPr lang="en-US"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1976" y="6007942"/>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65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Bibliography (</a:t>
            </a:r>
            <a:r>
              <a:rPr lang="de-DE" b="1" i="1" dirty="0">
                <a:solidFill>
                  <a:srgbClr val="0070C0"/>
                </a:solidFill>
              </a:rPr>
              <a:t>Abductive Theory I</a:t>
            </a:r>
            <a:r>
              <a:rPr lang="en-US" b="1" i="1" dirty="0">
                <a:solidFill>
                  <a:srgbClr val="0070C0"/>
                </a:solidFill>
              </a:rPr>
              <a:t>)</a:t>
            </a:r>
            <a:endParaRPr lang="de-DE"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27</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a:xfrm>
            <a:off x="838200" y="1825625"/>
            <a:ext cx="10283776" cy="4439466"/>
          </a:xfrm>
        </p:spPr>
        <p:txBody>
          <a:bodyPr>
            <a:normAutofit lnSpcReduction="10000"/>
          </a:bodyPr>
          <a:lstStyle/>
          <a:p>
            <a:r>
              <a:rPr lang="en-US" sz="2000" kern="100" dirty="0">
                <a:effectLst/>
                <a:ea typeface="Calibri" panose="020F0502020204030204" pitchFamily="34" charset="0"/>
                <a:cs typeface="Cambria Math" panose="02040503050406030204" pitchFamily="18" charset="0"/>
                <a:hlinkClick r:id="rId5"/>
              </a:rPr>
              <a:t>https://en.wikipedia.org/wiki/Charles_Sanders_Peirce_bibliography</a:t>
            </a:r>
            <a:endParaRPr lang="en-US" sz="2000" kern="100" dirty="0">
              <a:effectLst/>
              <a:ea typeface="Calibri" panose="020F0502020204030204" pitchFamily="34" charset="0"/>
              <a:cs typeface="Cambria Math" panose="02040503050406030204" pitchFamily="18" charset="0"/>
            </a:endParaRPr>
          </a:p>
          <a:p>
            <a:r>
              <a:rPr lang="de-DE" sz="2000" b="0" dirty="0">
                <a:solidFill>
                  <a:srgbClr val="000000"/>
                </a:solidFill>
                <a:effectLst/>
                <a:cs typeface="Calibri" panose="020F0502020204030204" pitchFamily="34" charset="0"/>
              </a:rPr>
              <a:t>George </a:t>
            </a:r>
            <a:r>
              <a:rPr lang="de-DE" sz="2000" b="0" dirty="0" err="1">
                <a:solidFill>
                  <a:srgbClr val="000000"/>
                </a:solidFill>
                <a:effectLst/>
                <a:cs typeface="Calibri" panose="020F0502020204030204" pitchFamily="34" charset="0"/>
              </a:rPr>
              <a:t>Pólya</a:t>
            </a:r>
            <a:r>
              <a:rPr lang="de-DE" sz="2000" b="0" dirty="0">
                <a:solidFill>
                  <a:srgbClr val="000000"/>
                </a:solidFill>
                <a:effectLst/>
                <a:cs typeface="Calibri" panose="020F0502020204030204" pitchFamily="34" charset="0"/>
              </a:rPr>
              <a:t> “</a:t>
            </a:r>
            <a:r>
              <a:rPr lang="en-US" sz="2000" b="0" dirty="0">
                <a:solidFill>
                  <a:srgbClr val="000000"/>
                </a:solidFill>
                <a:effectLst/>
                <a:cs typeface="Calibri" panose="020F0502020204030204" pitchFamily="34" charset="0"/>
              </a:rPr>
              <a:t>Mathematics</a:t>
            </a:r>
            <a:r>
              <a:rPr lang="de-DE" sz="2000" b="0" dirty="0">
                <a:solidFill>
                  <a:srgbClr val="000000"/>
                </a:solidFill>
                <a:effectLst/>
                <a:cs typeface="Calibri" panose="020F0502020204030204" pitchFamily="34" charset="0"/>
              </a:rPr>
              <a:t> and Plausible Reasoning</a:t>
            </a:r>
            <a:r>
              <a:rPr lang="de-DE" sz="2000" dirty="0">
                <a:solidFill>
                  <a:srgbClr val="000000"/>
                </a:solidFill>
                <a:cs typeface="Calibri" panose="020F0502020204030204" pitchFamily="34" charset="0"/>
              </a:rPr>
              <a:t>“, 1954</a:t>
            </a:r>
          </a:p>
          <a:p>
            <a:r>
              <a:rPr lang="de-DE" sz="2000" dirty="0">
                <a:solidFill>
                  <a:srgbClr val="000000"/>
                </a:solidFill>
                <a:effectLst/>
                <a:cs typeface="Calibri" panose="020F0502020204030204" pitchFamily="34" charset="0"/>
              </a:rPr>
              <a:t>Hans Vaihinger “</a:t>
            </a:r>
            <a:r>
              <a:rPr lang="en-US" sz="2000" i="0" dirty="0">
                <a:solidFill>
                  <a:srgbClr val="202122"/>
                </a:solidFill>
                <a:effectLst/>
                <a:cs typeface="Calibri" panose="020F0502020204030204" pitchFamily="34" charset="0"/>
              </a:rPr>
              <a:t>The Philosophy of 'As If”, 1968</a:t>
            </a:r>
          </a:p>
          <a:p>
            <a:r>
              <a:rPr lang="en-US" sz="2000" dirty="0" err="1">
                <a:effectLst/>
                <a:ea typeface="GentiumBookBasic"/>
              </a:rPr>
              <a:t>Tomis</a:t>
            </a:r>
            <a:r>
              <a:rPr lang="en-US" sz="2000" dirty="0">
                <a:effectLst/>
                <a:ea typeface="GentiumBookBasic"/>
              </a:rPr>
              <a:t> Kapitan “In What Way Is Abductive Inference Creative?,” </a:t>
            </a:r>
            <a:r>
              <a:rPr lang="en-US" sz="2000" i="1" dirty="0">
                <a:effectLst/>
                <a:ea typeface="GentiumBookBasic"/>
              </a:rPr>
              <a:t>Transactions of the Charles S. Peirce Society</a:t>
            </a:r>
            <a:r>
              <a:rPr lang="en-US" sz="2000" dirty="0">
                <a:effectLst/>
                <a:ea typeface="GentiumBookBasic"/>
              </a:rPr>
              <a:t>, vol. 26, 1990, pp. 499–512</a:t>
            </a:r>
            <a:endParaRPr lang="en-US" sz="2000" dirty="0">
              <a:solidFill>
                <a:srgbClr val="202122"/>
              </a:solidFill>
              <a:ea typeface="GentiumBookBasic"/>
              <a:cs typeface="Calibri" panose="020F0502020204030204" pitchFamily="34" charset="0"/>
            </a:endParaRPr>
          </a:p>
          <a:p>
            <a:r>
              <a:rPr lang="en-US" sz="2000" dirty="0" err="1">
                <a:effectLst/>
                <a:ea typeface="GentiumBookBasic"/>
              </a:rPr>
              <a:t>Tomis</a:t>
            </a:r>
            <a:r>
              <a:rPr lang="en-US" sz="2000" dirty="0">
                <a:effectLst/>
                <a:ea typeface="GentiumBookBasic"/>
              </a:rPr>
              <a:t> Kapitan “Peirce and the Autonomy of Abductive Reasoning,” </a:t>
            </a:r>
            <a:r>
              <a:rPr lang="en-US" sz="2000" i="1" dirty="0" err="1">
                <a:effectLst/>
                <a:ea typeface="GentiumBookBasic"/>
              </a:rPr>
              <a:t>Erkenntnis</a:t>
            </a:r>
            <a:r>
              <a:rPr lang="en-US" sz="2000" dirty="0">
                <a:effectLst/>
                <a:ea typeface="GentiumBookBasic"/>
              </a:rPr>
              <a:t>, vol. 37, 1992, pp. 1–26.</a:t>
            </a:r>
            <a:endParaRPr lang="de-DE" sz="2000" dirty="0">
              <a:solidFill>
                <a:srgbClr val="000000"/>
              </a:solidFill>
              <a:effectLst/>
              <a:cs typeface="Calibri" panose="020F0502020204030204" pitchFamily="34" charset="0"/>
            </a:endParaRPr>
          </a:p>
          <a:p>
            <a:r>
              <a:rPr lang="de-DE" sz="2000" dirty="0"/>
              <a:t>Lorenzo Magnani </a:t>
            </a:r>
            <a:r>
              <a:rPr lang="en-US" sz="2000" dirty="0"/>
              <a:t>“Abduction, Reason, and Science Processes of Discovery and Explanation”, 2001</a:t>
            </a:r>
          </a:p>
          <a:p>
            <a:r>
              <a:rPr lang="en-US" sz="2000" kern="100" dirty="0">
                <a:effectLst/>
                <a:ea typeface="Calibri" panose="020F0502020204030204" pitchFamily="34" charset="0"/>
                <a:cs typeface="Cambria Math" panose="02040503050406030204" pitchFamily="18" charset="0"/>
              </a:rPr>
              <a:t>John R. Josephson and Susan G. Josephson (Editors)</a:t>
            </a:r>
            <a:r>
              <a:rPr lang="de-DE" sz="2000" kern="100" dirty="0">
                <a:ea typeface="Calibri" panose="020F0502020204030204" pitchFamily="34" charset="0"/>
                <a:cs typeface="Cambria Math" panose="02040503050406030204" pitchFamily="18" charset="0"/>
              </a:rPr>
              <a:t> </a:t>
            </a:r>
            <a:r>
              <a:rPr lang="de-DE" sz="2000" dirty="0"/>
              <a:t>“Abductive </a:t>
            </a:r>
            <a:r>
              <a:rPr lang="en-US" sz="2000" dirty="0"/>
              <a:t>Inference</a:t>
            </a:r>
            <a:r>
              <a:rPr lang="de-DE" sz="2000" dirty="0"/>
              <a:t>. </a:t>
            </a:r>
            <a:r>
              <a:rPr lang="en-US" sz="2000" dirty="0"/>
              <a:t>Computation</a:t>
            </a:r>
            <a:r>
              <a:rPr lang="de-DE" sz="2000" dirty="0"/>
              <a:t>, Philosophy, Technology“, 2003</a:t>
            </a:r>
          </a:p>
          <a:p>
            <a:r>
              <a:rPr lang="de-DE" sz="2000" kern="100" dirty="0" err="1">
                <a:effectLst/>
                <a:ea typeface="Calibri" panose="020F0502020204030204" pitchFamily="34" charset="0"/>
                <a:cs typeface="Cambria Math" panose="02040503050406030204" pitchFamily="18" charset="0"/>
              </a:rPr>
              <a:t>Atocha</a:t>
            </a:r>
            <a:r>
              <a:rPr lang="de-DE" sz="2000" kern="100" dirty="0">
                <a:effectLst/>
                <a:ea typeface="Calibri" panose="020F0502020204030204" pitchFamily="34" charset="0"/>
                <a:cs typeface="Cambria Math" panose="02040503050406030204" pitchFamily="18" charset="0"/>
              </a:rPr>
              <a:t> </a:t>
            </a:r>
            <a:r>
              <a:rPr lang="de-DE" sz="2000" kern="100" dirty="0" err="1">
                <a:effectLst/>
                <a:ea typeface="Calibri" panose="020F0502020204030204" pitchFamily="34" charset="0"/>
                <a:cs typeface="Cambria Math" panose="02040503050406030204" pitchFamily="18" charset="0"/>
              </a:rPr>
              <a:t>Aliseda</a:t>
            </a:r>
            <a:r>
              <a:rPr lang="de-DE" sz="2000" kern="100" dirty="0">
                <a:ea typeface="Calibri" panose="020F0502020204030204" pitchFamily="34" charset="0"/>
                <a:cs typeface="Cambria Math" panose="02040503050406030204" pitchFamily="18" charset="0"/>
              </a:rPr>
              <a:t> </a:t>
            </a:r>
            <a:r>
              <a:rPr lang="en-US" sz="2000" dirty="0"/>
              <a:t>“Abductive Reasoning Logical Investigations into Discovery and Explanation”, 2006</a:t>
            </a:r>
            <a:endParaRPr lang="de-DE" sz="2000" dirty="0"/>
          </a:p>
          <a:p>
            <a:endParaRPr lang="de-DE" sz="2400" dirty="0">
              <a:cs typeface="Calibri" panose="020F0502020204030204" pitchFamily="34" charset="0"/>
            </a:endParaRP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8237" y="5903098"/>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86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Bibliography (</a:t>
            </a:r>
            <a:r>
              <a:rPr lang="de-DE" b="1" i="1" dirty="0">
                <a:solidFill>
                  <a:srgbClr val="0070C0"/>
                </a:solidFill>
              </a:rPr>
              <a:t>Abductive Theory II</a:t>
            </a:r>
            <a:r>
              <a:rPr lang="en-US" b="1" i="1" dirty="0">
                <a:solidFill>
                  <a:srgbClr val="0070C0"/>
                </a:solidFill>
              </a:rPr>
              <a:t>)</a:t>
            </a:r>
            <a:endParaRPr lang="de-DE"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28</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a:xfrm>
            <a:off x="838200" y="1690688"/>
            <a:ext cx="10515600" cy="4486275"/>
          </a:xfrm>
        </p:spPr>
        <p:txBody>
          <a:bodyPr>
            <a:noAutofit/>
          </a:bodyPr>
          <a:lstStyle/>
          <a:p>
            <a:r>
              <a:rPr lang="de-DE" sz="2400" dirty="0"/>
              <a:t>Lorenzo Magnani </a:t>
            </a:r>
            <a:r>
              <a:rPr lang="en-US" sz="2400" dirty="0">
                <a:cs typeface="Calibri" panose="020F0502020204030204" pitchFamily="34" charset="0"/>
              </a:rPr>
              <a:t>“Abductive Cognition. The Epistemological and Eco-Cognitive Dimensions of Hypothetical Reasoning”, 2009</a:t>
            </a:r>
          </a:p>
          <a:p>
            <a:r>
              <a:rPr lang="de-DE" sz="2400" dirty="0">
                <a:cs typeface="Calibri" panose="020F0502020204030204" pitchFamily="34" charset="0"/>
              </a:rPr>
              <a:t>Douglas N. Walton </a:t>
            </a:r>
            <a:r>
              <a:rPr lang="en-US" sz="2400" dirty="0">
                <a:cs typeface="Calibri" panose="020F0502020204030204" pitchFamily="34" charset="0"/>
              </a:rPr>
              <a:t>“Abductive Reasoning”, 2014</a:t>
            </a:r>
          </a:p>
          <a:p>
            <a:r>
              <a:rPr lang="en-US" sz="2400" dirty="0" err="1">
                <a:solidFill>
                  <a:srgbClr val="000000"/>
                </a:solidFill>
                <a:effectLst/>
                <a:ea typeface="Times New Roman" panose="02020603050405020304" pitchFamily="18" charset="0"/>
                <a:cs typeface="Times New Roman" panose="02020603050405020304" pitchFamily="18" charset="0"/>
              </a:rPr>
              <a:t>Iffat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Jokhio</a:t>
            </a:r>
            <a:r>
              <a:rPr lang="en-US" sz="2400" dirty="0">
                <a:solidFill>
                  <a:srgbClr val="000000"/>
                </a:solidFill>
                <a:ea typeface="Times New Roman" panose="02020603050405020304" pitchFamily="18" charset="0"/>
                <a:cs typeface="Times New Roman" panose="02020603050405020304" pitchFamily="18" charset="0"/>
              </a:rPr>
              <a:t> and</a:t>
            </a:r>
            <a:r>
              <a:rPr lang="en-US" sz="2400" dirty="0">
                <a:solidFill>
                  <a:srgbClr val="000000"/>
                </a:solidFill>
                <a:effectLst/>
                <a:ea typeface="Times New Roman" panose="02020603050405020304" pitchFamily="18" charset="0"/>
                <a:cs typeface="Times New Roman" panose="02020603050405020304" pitchFamily="18" charset="0"/>
              </a:rPr>
              <a:t> Ian Chalmers “Using Your Logical Powers: Abductive Reasoning for Business Success”, 2015 </a:t>
            </a:r>
            <a:r>
              <a:rPr lang="de-DE" sz="2400" dirty="0">
                <a:solidFill>
                  <a:srgbClr val="000000"/>
                </a:solidFill>
                <a:effectLst/>
                <a:ea typeface="Times New Roman" panose="02020603050405020304" pitchFamily="18" charset="0"/>
                <a:cs typeface="Times New Roman" panose="02020603050405020304" pitchFamily="18" charset="0"/>
              </a:rPr>
              <a:t>User Experience Magazine, 15(4).</a:t>
            </a:r>
            <a:endParaRPr lang="en-US" sz="2400" dirty="0">
              <a:cs typeface="Calibri" panose="020F0502020204030204" pitchFamily="34" charset="0"/>
            </a:endParaRPr>
          </a:p>
          <a:p>
            <a:r>
              <a:rPr lang="de-DE" sz="2400" dirty="0"/>
              <a:t>Gianluca Caterina and Rocco </a:t>
            </a:r>
            <a:r>
              <a:rPr lang="de-DE" sz="2400" dirty="0" err="1"/>
              <a:t>Gangle</a:t>
            </a:r>
            <a:r>
              <a:rPr lang="de-DE" sz="2400" dirty="0"/>
              <a:t> “</a:t>
            </a:r>
            <a:r>
              <a:rPr lang="en-US" sz="2400" dirty="0"/>
              <a:t>Iconicity</a:t>
            </a:r>
            <a:r>
              <a:rPr lang="de-DE" sz="2400" dirty="0"/>
              <a:t> and </a:t>
            </a:r>
            <a:r>
              <a:rPr lang="en-US" sz="2400" dirty="0"/>
              <a:t>Abduction</a:t>
            </a:r>
            <a:r>
              <a:rPr lang="de-DE" sz="2400" dirty="0"/>
              <a:t>“, 2016</a:t>
            </a:r>
            <a:endParaRPr lang="en-US" sz="2400" dirty="0">
              <a:cs typeface="Calibri" panose="020F0502020204030204" pitchFamily="34" charset="0"/>
            </a:endParaRPr>
          </a:p>
          <a:p>
            <a:r>
              <a:rPr lang="de-DE" sz="2400" dirty="0" err="1"/>
              <a:t>Woosuk</a:t>
            </a:r>
            <a:r>
              <a:rPr lang="de-DE" sz="2400" dirty="0"/>
              <a:t> Park  “</a:t>
            </a:r>
            <a:r>
              <a:rPr lang="en-US" sz="2400" dirty="0"/>
              <a:t>Abduction in Context The Conjectural Dynamics of Scientific Reasoning”, 2017</a:t>
            </a:r>
            <a:endParaRPr lang="en-US" sz="2400" dirty="0">
              <a:cs typeface="Calibri" panose="020F0502020204030204" pitchFamily="34" charset="0"/>
            </a:endParaRPr>
          </a:p>
          <a:p>
            <a:r>
              <a:rPr lang="de-DE" sz="2400" dirty="0"/>
              <a:t>Lorenzo Magnani </a:t>
            </a:r>
            <a:r>
              <a:rPr lang="en-US" sz="2400" dirty="0">
                <a:cs typeface="Calibri" panose="020F0502020204030204" pitchFamily="34" charset="0"/>
              </a:rPr>
              <a:t>“The Abductive Structure of Scientific Creativity. An Essay on the Ecology of Cognition”, 2017</a:t>
            </a:r>
          </a:p>
          <a:p>
            <a:r>
              <a:rPr lang="de-DE" sz="2400" dirty="0"/>
              <a:t>Lorenzo Magnani (Editor) “Handbook </a:t>
            </a:r>
            <a:r>
              <a:rPr lang="de-DE" sz="2400" dirty="0" err="1"/>
              <a:t>of</a:t>
            </a:r>
            <a:r>
              <a:rPr lang="de-DE" sz="2400" dirty="0"/>
              <a:t> Abductive </a:t>
            </a:r>
            <a:r>
              <a:rPr lang="de-DE" sz="2400" dirty="0" err="1"/>
              <a:t>Cognition</a:t>
            </a:r>
            <a:r>
              <a:rPr lang="en-US" sz="2400" dirty="0">
                <a:cs typeface="Calibri" panose="020F0502020204030204" pitchFamily="34" charset="0"/>
              </a:rPr>
              <a:t>”, 2023</a:t>
            </a:r>
            <a:endParaRPr lang="de-DE" sz="2400" dirty="0">
              <a:cs typeface="Calibri" panose="020F0502020204030204" pitchFamily="34" charset="0"/>
            </a:endParaRP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8237" y="6086476"/>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97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Bibliography (</a:t>
            </a:r>
            <a:r>
              <a:rPr lang="de-DE" b="1" i="1" dirty="0">
                <a:solidFill>
                  <a:srgbClr val="0070C0"/>
                </a:solidFill>
                <a:cs typeface="Calibri" panose="020F0502020204030204" pitchFamily="34" charset="0"/>
              </a:rPr>
              <a:t>Douglas N. Walton</a:t>
            </a:r>
            <a:r>
              <a:rPr lang="en-US" b="1" i="1" dirty="0">
                <a:solidFill>
                  <a:srgbClr val="0070C0"/>
                </a:solidFill>
              </a:rPr>
              <a:t>)</a:t>
            </a:r>
            <a:endParaRPr lang="de-DE"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29</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“Dialog Theory for Critical Argumentation”, 2007</a:t>
            </a:r>
          </a:p>
          <a:p>
            <a:r>
              <a:rPr lang="en-US" dirty="0">
                <a:latin typeface="Calibri" panose="020F0502020204030204" pitchFamily="34" charset="0"/>
                <a:cs typeface="Calibri" panose="020F0502020204030204" pitchFamily="34" charset="0"/>
              </a:rPr>
              <a:t>“Media Argumentation. Dialectic, Persuasion, and Rhetoric”, 2007</a:t>
            </a:r>
          </a:p>
          <a:p>
            <a:r>
              <a:rPr lang="de-DE" dirty="0">
                <a:latin typeface="Calibri" panose="020F0502020204030204" pitchFamily="34" charset="0"/>
                <a:cs typeface="Calibri" panose="020F0502020204030204" pitchFamily="34" charset="0"/>
              </a:rPr>
              <a:t>Douglas N. Walton, </a:t>
            </a:r>
            <a:r>
              <a:rPr lang="en-US" kern="100" dirty="0">
                <a:effectLst/>
                <a:latin typeface="Calibri" panose="020F0502020204030204" pitchFamily="34" charset="0"/>
                <a:ea typeface="Calibri" panose="020F0502020204030204" pitchFamily="34" charset="0"/>
                <a:cs typeface="Calibri" panose="020F0502020204030204" pitchFamily="34" charset="0"/>
              </a:rPr>
              <a:t>Chris Reed, Fabrizio </a:t>
            </a:r>
            <a:r>
              <a:rPr lang="en-US" kern="100" dirty="0" err="1">
                <a:effectLst/>
                <a:latin typeface="Calibri" panose="020F0502020204030204" pitchFamily="34" charset="0"/>
                <a:ea typeface="Calibri" panose="020F0502020204030204" pitchFamily="34" charset="0"/>
                <a:cs typeface="Calibri" panose="020F0502020204030204" pitchFamily="34" charset="0"/>
              </a:rPr>
              <a:t>Macagno</a:t>
            </a:r>
            <a:r>
              <a:rPr lang="de-DE" kern="1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de-DE" dirty="0">
                <a:latin typeface="Calibri" panose="020F0502020204030204" pitchFamily="34" charset="0"/>
                <a:cs typeface="Calibri" panose="020F0502020204030204" pitchFamily="34" charset="0"/>
              </a:rPr>
              <a:t>Argumentation Schemes</a:t>
            </a:r>
            <a:r>
              <a:rPr lang="en-US" dirty="0">
                <a:latin typeface="Calibri" panose="020F0502020204030204" pitchFamily="34" charset="0"/>
                <a:cs typeface="Calibri" panose="020F0502020204030204" pitchFamily="34" charset="0"/>
              </a:rPr>
              <a:t>”, 2008</a:t>
            </a:r>
          </a:p>
          <a:p>
            <a:r>
              <a:rPr lang="en-US" dirty="0">
                <a:latin typeface="Calibri" panose="020F0502020204030204" pitchFamily="34" charset="0"/>
                <a:cs typeface="Calibri" panose="020F0502020204030204" pitchFamily="34" charset="0"/>
              </a:rPr>
              <a:t>“Media Argumentation. Dialectic, Persuasion, and Rhetoric”, 2008</a:t>
            </a: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Argumentation Schemes for Presumptive Reasoning”, 2009</a:t>
            </a:r>
          </a:p>
          <a:p>
            <a:r>
              <a:rPr lang="de-DE" dirty="0"/>
              <a:t>„Methods </a:t>
            </a:r>
            <a:r>
              <a:rPr lang="de-DE" dirty="0" err="1"/>
              <a:t>of</a:t>
            </a:r>
            <a:r>
              <a:rPr lang="de-DE" dirty="0"/>
              <a:t> Argumentation</a:t>
            </a:r>
            <a:r>
              <a:rPr lang="en-US" dirty="0">
                <a:latin typeface="Calibri" panose="020F0502020204030204" pitchFamily="34" charset="0"/>
                <a:cs typeface="Calibri" panose="020F0502020204030204" pitchFamily="34" charset="0"/>
              </a:rPr>
              <a:t>”, 2013</a:t>
            </a:r>
          </a:p>
          <a:p>
            <a:endParaRPr lang="de-DE" dirty="0">
              <a:latin typeface="Calibri" panose="020F0502020204030204" pitchFamily="34" charset="0"/>
              <a:cs typeface="Calibri" panose="020F0502020204030204" pitchFamily="34" charset="0"/>
            </a:endParaRP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7656" y="6007942"/>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57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rmAutofit/>
          </a:bodyPr>
          <a:lstStyle/>
          <a:p>
            <a:pPr algn="ctr"/>
            <a:r>
              <a:rPr lang="en-US" b="1" i="1" dirty="0">
                <a:solidFill>
                  <a:srgbClr val="0070C0"/>
                </a:solidFill>
              </a:rPr>
              <a:t>Components of an ontology</a:t>
            </a:r>
            <a:endParaRPr lang="de-DE"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3</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rmAutofit/>
          </a:bodyPr>
          <a:lstStyle/>
          <a:p>
            <a:r>
              <a:rPr lang="en-US" sz="3600" dirty="0"/>
              <a:t>Terms (in a natural language or terminology)</a:t>
            </a:r>
          </a:p>
          <a:p>
            <a:r>
              <a:rPr lang="en-US" sz="3600" dirty="0"/>
              <a:t>Concepts</a:t>
            </a:r>
          </a:p>
          <a:p>
            <a:r>
              <a:rPr lang="en-US" sz="3600" dirty="0"/>
              <a:t>Definitions</a:t>
            </a:r>
          </a:p>
          <a:p>
            <a:r>
              <a:rPr lang="en-US" sz="3600" dirty="0"/>
              <a:t>Relations (structure components)</a:t>
            </a:r>
          </a:p>
          <a:p>
            <a:r>
              <a:rPr lang="en-US" sz="3600" dirty="0"/>
              <a:t>Axioms (presumptions)</a:t>
            </a:r>
          </a:p>
          <a:p>
            <a:r>
              <a:rPr lang="en-US" sz="3600" dirty="0"/>
              <a:t>Calculus (reasoning, inference)</a:t>
            </a:r>
          </a:p>
          <a:p>
            <a:r>
              <a:rPr lang="en-US" sz="3600" dirty="0"/>
              <a:t>Criteria of plausibility</a:t>
            </a: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8864" y="6139289"/>
            <a:ext cx="873136" cy="68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392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Bibliography (</a:t>
            </a:r>
            <a:r>
              <a:rPr lang="de-DE" b="1" i="1" dirty="0">
                <a:solidFill>
                  <a:srgbClr val="0070C0"/>
                </a:solidFill>
                <a:cs typeface="Calibri" panose="020F0502020204030204" pitchFamily="34" charset="0"/>
              </a:rPr>
              <a:t>Argumentation Theory</a:t>
            </a:r>
            <a:r>
              <a:rPr lang="en-US" b="1" i="1" dirty="0">
                <a:solidFill>
                  <a:srgbClr val="0070C0"/>
                </a:solidFill>
              </a:rPr>
              <a:t>)</a:t>
            </a:r>
            <a:endParaRPr lang="de-DE" dirty="0"/>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30</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rmAutofit lnSpcReduction="10000"/>
          </a:bodyPr>
          <a:lstStyle/>
          <a:p>
            <a:r>
              <a:rPr lang="de-DE" dirty="0">
                <a:latin typeface="Calibri" panose="020F0502020204030204" pitchFamily="34" charset="0"/>
                <a:cs typeface="Calibri" panose="020F0502020204030204" pitchFamily="34" charset="0"/>
              </a:rPr>
              <a:t>Frans H. van Eemeren “Argumentation Theory: A </a:t>
            </a:r>
            <a:r>
              <a:rPr lang="en-US" dirty="0">
                <a:latin typeface="Calibri" panose="020F0502020204030204" pitchFamily="34" charset="0"/>
                <a:cs typeface="Calibri" panose="020F0502020204030204" pitchFamily="34" charset="0"/>
              </a:rPr>
              <a:t>Pragma-Dialectical</a:t>
            </a:r>
            <a:r>
              <a:rPr lang="de-DE"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Perspective</a:t>
            </a:r>
            <a:r>
              <a:rPr lang="de-DE" dirty="0">
                <a:latin typeface="Calibri" panose="020F0502020204030204" pitchFamily="34" charset="0"/>
                <a:cs typeface="Calibri" panose="020F0502020204030204" pitchFamily="34" charset="0"/>
              </a:rPr>
              <a:t>“, 2018</a:t>
            </a:r>
          </a:p>
          <a:p>
            <a:r>
              <a:rPr lang="en-US" dirty="0">
                <a:effectLst/>
                <a:latin typeface="Calibri" panose="020F0502020204030204" pitchFamily="34" charset="0"/>
                <a:ea typeface="Calibri" panose="020F0502020204030204" pitchFamily="34" charset="0"/>
                <a:cs typeface="Calibri" panose="020F0502020204030204" pitchFamily="34" charset="0"/>
              </a:rPr>
              <a:t>Raymond S. Nickerson</a:t>
            </a:r>
            <a:r>
              <a:rPr lang="de-DE"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Argumentation The Art of Persuasion”, 2021</a:t>
            </a:r>
          </a:p>
          <a:p>
            <a:r>
              <a:rPr lang="de-DE" dirty="0">
                <a:latin typeface="Calibri" panose="020F0502020204030204" pitchFamily="34" charset="0"/>
                <a:cs typeface="Calibri" panose="020F0502020204030204" pitchFamily="34" charset="0"/>
                <a:hlinkClick r:id="rId5"/>
              </a:rPr>
              <a:t>https://informallogic.ca/index.php/informal_logic</a:t>
            </a:r>
            <a:r>
              <a:rPr lang="en-US" dirty="0">
                <a:latin typeface="Calibri" panose="020F0502020204030204" pitchFamily="34" charset="0"/>
                <a:cs typeface="Calibri" panose="020F0502020204030204" pitchFamily="34" charset="0"/>
              </a:rPr>
              <a:t> “Informal Logic. Reasoning and Argumentation in Theory and Practice” (Journal)</a:t>
            </a:r>
          </a:p>
          <a:p>
            <a:pPr algn="l"/>
            <a:r>
              <a:rPr lang="de-DE" b="0" u="none" strike="noStrike" baseline="0" dirty="0">
                <a:latin typeface="Calibri" panose="020F0502020204030204" pitchFamily="34" charset="0"/>
                <a:cs typeface="Calibri" panose="020F0502020204030204" pitchFamily="34" charset="0"/>
              </a:rPr>
              <a:t>Jean H.M. </a:t>
            </a:r>
            <a:r>
              <a:rPr lang="de-DE" b="0" u="none" strike="noStrike" baseline="0" dirty="0" err="1">
                <a:latin typeface="Calibri" panose="020F0502020204030204" pitchFamily="34" charset="0"/>
                <a:cs typeface="Calibri" panose="020F0502020204030204" pitchFamily="34" charset="0"/>
              </a:rPr>
              <a:t>Wagemans</a:t>
            </a:r>
            <a:r>
              <a:rPr lang="de-DE" b="0" u="none" strike="noStrike" baseline="0" dirty="0">
                <a:latin typeface="Calibri" panose="020F0502020204030204" pitchFamily="34" charset="0"/>
                <a:cs typeface="Calibri" panose="020F0502020204030204" pitchFamily="34" charset="0"/>
              </a:rPr>
              <a:t> </a:t>
            </a:r>
            <a:r>
              <a:rPr lang="en-US" b="0" u="none" strike="noStrike" baseline="0" dirty="0">
                <a:latin typeface="Calibri" panose="020F0502020204030204" pitchFamily="34" charset="0"/>
                <a:cs typeface="Calibri" panose="020F0502020204030204" pitchFamily="34" charset="0"/>
              </a:rPr>
              <a:t>“How to identify an argument type? On the hermeneutics of </a:t>
            </a:r>
            <a:r>
              <a:rPr lang="de-DE" b="0" u="none" strike="noStrike" baseline="0" dirty="0">
                <a:latin typeface="Calibri" panose="020F0502020204030204" pitchFamily="34" charset="0"/>
                <a:cs typeface="Calibri" panose="020F0502020204030204" pitchFamily="34" charset="0"/>
              </a:rPr>
              <a:t>persuasive </a:t>
            </a:r>
            <a:r>
              <a:rPr lang="en-US" b="0" u="none" strike="noStrike" baseline="0" dirty="0">
                <a:latin typeface="Calibri" panose="020F0502020204030204" pitchFamily="34" charset="0"/>
                <a:cs typeface="Calibri" panose="020F0502020204030204" pitchFamily="34" charset="0"/>
              </a:rPr>
              <a:t>discourse”, Journal of Pragmatics 203 (2023) 117-129</a:t>
            </a:r>
            <a:endParaRPr lang="en-US" dirty="0">
              <a:latin typeface="Calibri" panose="020F0502020204030204" pitchFamily="34" charset="0"/>
              <a:cs typeface="Calibri" panose="020F0502020204030204" pitchFamily="34" charset="0"/>
            </a:endParaRPr>
          </a:p>
          <a:p>
            <a:r>
              <a:rPr lang="de-DE" b="0" dirty="0">
                <a:solidFill>
                  <a:srgbClr val="111111"/>
                </a:solidFill>
                <a:effectLst/>
                <a:latin typeface="Calibri" panose="020F0502020204030204" pitchFamily="34" charset="0"/>
                <a:cs typeface="Calibri" panose="020F0502020204030204" pitchFamily="34" charset="0"/>
                <a:hlinkClick r:id="rId6"/>
              </a:rPr>
              <a:t>https://periodic-table-of-arguments.org/</a:t>
            </a:r>
            <a:r>
              <a:rPr lang="de-DE" b="0" dirty="0">
                <a:solidFill>
                  <a:srgbClr val="111111"/>
                </a:solidFill>
                <a:effectLst/>
                <a:latin typeface="Calibri" panose="020F0502020204030204" pitchFamily="34" charset="0"/>
                <a:cs typeface="Calibri" panose="020F0502020204030204" pitchFamily="34" charset="0"/>
              </a:rPr>
              <a:t> “</a:t>
            </a:r>
            <a:r>
              <a:rPr lang="en-US" b="0" dirty="0">
                <a:solidFill>
                  <a:srgbClr val="111111"/>
                </a:solidFill>
                <a:effectLst/>
                <a:latin typeface="Calibri" panose="020F0502020204030204" pitchFamily="34" charset="0"/>
                <a:cs typeface="Calibri" panose="020F0502020204030204" pitchFamily="34" charset="0"/>
              </a:rPr>
              <a:t>Periodic</a:t>
            </a:r>
            <a:r>
              <a:rPr lang="de-DE" b="0" dirty="0">
                <a:solidFill>
                  <a:srgbClr val="111111"/>
                </a:solidFill>
                <a:effectLst/>
                <a:latin typeface="Calibri" panose="020F0502020204030204" pitchFamily="34" charset="0"/>
                <a:cs typeface="Calibri" panose="020F0502020204030204" pitchFamily="34" charset="0"/>
              </a:rPr>
              <a:t> Table </a:t>
            </a:r>
            <a:r>
              <a:rPr lang="en-US" b="0" dirty="0">
                <a:solidFill>
                  <a:srgbClr val="111111"/>
                </a:solidFill>
                <a:effectLst/>
                <a:latin typeface="Calibri" panose="020F0502020204030204" pitchFamily="34" charset="0"/>
                <a:cs typeface="Calibri" panose="020F0502020204030204" pitchFamily="34" charset="0"/>
              </a:rPr>
              <a:t>of</a:t>
            </a:r>
            <a:r>
              <a:rPr lang="de-DE" b="0" dirty="0">
                <a:solidFill>
                  <a:srgbClr val="111111"/>
                </a:solidFill>
                <a:effectLst/>
                <a:latin typeface="Calibri" panose="020F0502020204030204" pitchFamily="34" charset="0"/>
                <a:cs typeface="Calibri" panose="020F0502020204030204" pitchFamily="34" charset="0"/>
              </a:rPr>
              <a:t> Arguments. </a:t>
            </a:r>
            <a:r>
              <a:rPr lang="en-US" kern="0" dirty="0">
                <a:solidFill>
                  <a:srgbClr val="6D6D6D"/>
                </a:solidFill>
                <a:effectLst/>
                <a:latin typeface="Calibri" panose="020F0502020204030204" pitchFamily="34" charset="0"/>
                <a:ea typeface="Times New Roman" panose="02020603050405020304" pitchFamily="18" charset="0"/>
                <a:cs typeface="Calibri" panose="020F0502020204030204" pitchFamily="34" charset="0"/>
              </a:rPr>
              <a:t>The Atomic Building Blocks of Persuasive Discourse”</a:t>
            </a:r>
            <a:endParaRPr lang="de-DE" kern="100" dirty="0">
              <a:effectLst/>
              <a:latin typeface="Calibri" panose="020F0502020204030204" pitchFamily="34" charset="0"/>
              <a:ea typeface="Calibri" panose="020F0502020204030204" pitchFamily="34" charset="0"/>
              <a:cs typeface="Calibri" panose="020F0502020204030204" pitchFamily="34" charset="0"/>
            </a:endParaRPr>
          </a:p>
          <a:p>
            <a:endParaRPr lang="de-DE" b="0" i="0" dirty="0">
              <a:solidFill>
                <a:srgbClr val="111111"/>
              </a:solidFill>
              <a:effectLst/>
              <a:latin typeface="Raleway" pitchFamily="2" charset="0"/>
            </a:endParaRPr>
          </a:p>
          <a:p>
            <a:endParaRPr lang="de-DE" dirty="0">
              <a:latin typeface="Calibri" panose="020F0502020204030204" pitchFamily="34" charset="0"/>
              <a:cs typeface="Calibri" panose="020F0502020204030204" pitchFamily="34" charset="0"/>
            </a:endParaRPr>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88237" y="6101615"/>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18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Bibliography (Argument Mining)</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31</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rmAutofit/>
          </a:bodyPr>
          <a:lstStyle/>
          <a:p>
            <a:r>
              <a:rPr lang="nl-NL" sz="2000" b="0" i="0" dirty="0">
                <a:solidFill>
                  <a:srgbClr val="212529"/>
                </a:solidFill>
                <a:effectLst/>
                <a:cs typeface="Calibri" panose="020F0502020204030204" pitchFamily="34" charset="0"/>
              </a:rPr>
              <a:t>Frans H. van Eemeren and Rob Grootendorst </a:t>
            </a:r>
            <a:r>
              <a:rPr lang="en-US" sz="2000" dirty="0">
                <a:solidFill>
                  <a:srgbClr val="212529"/>
                </a:solidFill>
                <a:cs typeface="Calibri" panose="020F0502020204030204" pitchFamily="34" charset="0"/>
              </a:rPr>
              <a:t>“</a:t>
            </a:r>
            <a:r>
              <a:rPr lang="en-US" sz="2000" b="0" i="0" dirty="0">
                <a:solidFill>
                  <a:srgbClr val="212529"/>
                </a:solidFill>
                <a:effectLst/>
                <a:cs typeface="Calibri" panose="020F0502020204030204" pitchFamily="34" charset="0"/>
              </a:rPr>
              <a:t>A Systematic Theory of Argumentation: The pragma-dialectical approach</a:t>
            </a:r>
            <a:r>
              <a:rPr lang="en-US" sz="2000" dirty="0">
                <a:solidFill>
                  <a:srgbClr val="212529"/>
                </a:solidFill>
                <a:cs typeface="Calibri" panose="020F0502020204030204" pitchFamily="34" charset="0"/>
              </a:rPr>
              <a:t>”, 2004</a:t>
            </a:r>
            <a:endParaRPr lang="en-US" sz="2000" b="0" i="0" dirty="0">
              <a:solidFill>
                <a:srgbClr val="212529"/>
              </a:solidFill>
              <a:effectLst/>
              <a:cs typeface="Calibri" panose="020F0502020204030204" pitchFamily="34" charset="0"/>
            </a:endParaRPr>
          </a:p>
          <a:p>
            <a:r>
              <a:rPr lang="en-US" sz="2000" b="0" i="0" dirty="0">
                <a:solidFill>
                  <a:srgbClr val="212529"/>
                </a:solidFill>
                <a:effectLst/>
                <a:cs typeface="Calibri" panose="020F0502020204030204" pitchFamily="34" charset="0"/>
              </a:rPr>
              <a:t>Eddo </a:t>
            </a:r>
            <a:r>
              <a:rPr lang="en-US" sz="2000" b="0" i="0" dirty="0" err="1">
                <a:solidFill>
                  <a:srgbClr val="212529"/>
                </a:solidFill>
                <a:effectLst/>
                <a:cs typeface="Calibri" panose="020F0502020204030204" pitchFamily="34" charset="0"/>
              </a:rPr>
              <a:t>Rigotti</a:t>
            </a:r>
            <a:r>
              <a:rPr lang="en-US" sz="2000" b="0" i="0" dirty="0">
                <a:solidFill>
                  <a:srgbClr val="212529"/>
                </a:solidFill>
                <a:effectLst/>
                <a:cs typeface="Calibri" panose="020F0502020204030204" pitchFamily="34" charset="0"/>
              </a:rPr>
              <a:t> and Sara Greco "Inference in Argumentation. A Topics-Based Approach to Argument Schemes", 2019</a:t>
            </a:r>
            <a:endParaRPr lang="en-US" sz="2000" dirty="0">
              <a:solidFill>
                <a:srgbClr val="212529"/>
              </a:solidFill>
              <a:cs typeface="Calibri" panose="020F0502020204030204" pitchFamily="34" charset="0"/>
            </a:endParaRPr>
          </a:p>
          <a:p>
            <a:r>
              <a:rPr lang="en-US" sz="2000" b="0" i="0" dirty="0">
                <a:solidFill>
                  <a:srgbClr val="212529"/>
                </a:solidFill>
                <a:effectLst/>
                <a:cs typeface="Calibri" panose="020F0502020204030204" pitchFamily="34" charset="0"/>
              </a:rPr>
              <a:t>Manfred </a:t>
            </a:r>
            <a:r>
              <a:rPr lang="en-US" sz="2000" b="0" i="0" dirty="0" err="1">
                <a:solidFill>
                  <a:srgbClr val="212529"/>
                </a:solidFill>
                <a:effectLst/>
                <a:cs typeface="Calibri" panose="020F0502020204030204" pitchFamily="34" charset="0"/>
              </a:rPr>
              <a:t>Stede</a:t>
            </a:r>
            <a:r>
              <a:rPr lang="en-US" sz="2000" b="0" i="0" dirty="0">
                <a:solidFill>
                  <a:srgbClr val="212529"/>
                </a:solidFill>
                <a:effectLst/>
                <a:cs typeface="Calibri" panose="020F0502020204030204" pitchFamily="34" charset="0"/>
              </a:rPr>
              <a:t> and Jodi Schneider "Argumentation Mining", 2019</a:t>
            </a:r>
          </a:p>
          <a:p>
            <a:r>
              <a:rPr lang="en-US" sz="2000" b="0" i="0" dirty="0">
                <a:solidFill>
                  <a:srgbClr val="212529"/>
                </a:solidFill>
                <a:effectLst/>
                <a:cs typeface="Calibri" panose="020F0502020204030204" pitchFamily="34" charset="0"/>
              </a:rPr>
              <a:t>Mathilde </a:t>
            </a:r>
            <a:r>
              <a:rPr lang="en-US" sz="2000" b="0" i="0" dirty="0" err="1">
                <a:solidFill>
                  <a:srgbClr val="212529"/>
                </a:solidFill>
                <a:effectLst/>
                <a:cs typeface="Calibri" panose="020F0502020204030204" pitchFamily="34" charset="0"/>
              </a:rPr>
              <a:t>Janier</a:t>
            </a:r>
            <a:r>
              <a:rPr lang="en-US" sz="2000" b="0" i="0" dirty="0">
                <a:solidFill>
                  <a:srgbClr val="212529"/>
                </a:solidFill>
                <a:effectLst/>
                <a:cs typeface="Calibri" panose="020F0502020204030204" pitchFamily="34" charset="0"/>
              </a:rPr>
              <a:t> and Patrick Saint-</a:t>
            </a:r>
            <a:r>
              <a:rPr lang="en-US" sz="2000" b="0" i="0" dirty="0" err="1">
                <a:solidFill>
                  <a:srgbClr val="212529"/>
                </a:solidFill>
                <a:effectLst/>
                <a:cs typeface="Calibri" panose="020F0502020204030204" pitchFamily="34" charset="0"/>
              </a:rPr>
              <a:t>Dizier</a:t>
            </a:r>
            <a:r>
              <a:rPr lang="en-US" sz="2000" b="0" i="0" dirty="0">
                <a:solidFill>
                  <a:srgbClr val="212529"/>
                </a:solidFill>
                <a:effectLst/>
                <a:cs typeface="Calibri" panose="020F0502020204030204" pitchFamily="34" charset="0"/>
              </a:rPr>
              <a:t> "Argument Mining. Linguistic Foundations", 2019</a:t>
            </a:r>
          </a:p>
          <a:p>
            <a:r>
              <a:rPr lang="en-US" sz="2000" kern="100" dirty="0">
                <a:effectLst/>
                <a:ea typeface="Calibri" panose="020F0502020204030204" pitchFamily="34" charset="0"/>
                <a:cs typeface="Cambria Math" panose="02040503050406030204" pitchFamily="18" charset="0"/>
              </a:rPr>
              <a:t>Mirko Lenz, </a:t>
            </a:r>
            <a:r>
              <a:rPr lang="en-US" sz="2000" kern="100" dirty="0" err="1">
                <a:effectLst/>
                <a:ea typeface="Calibri" panose="020F0502020204030204" pitchFamily="34" charset="0"/>
                <a:cs typeface="Cambria Math" panose="02040503050406030204" pitchFamily="18" charset="0"/>
              </a:rPr>
              <a:t>Premtim</a:t>
            </a:r>
            <a:r>
              <a:rPr lang="en-US" sz="2000" kern="100" dirty="0">
                <a:effectLst/>
                <a:ea typeface="Calibri" panose="020F0502020204030204" pitchFamily="34" charset="0"/>
                <a:cs typeface="Cambria Math" panose="02040503050406030204" pitchFamily="18" charset="0"/>
              </a:rPr>
              <a:t> </a:t>
            </a:r>
            <a:r>
              <a:rPr lang="en-US" sz="2000" kern="100" dirty="0" err="1">
                <a:effectLst/>
                <a:ea typeface="Calibri" panose="020F0502020204030204" pitchFamily="34" charset="0"/>
                <a:cs typeface="Cambria Math" panose="02040503050406030204" pitchFamily="18" charset="0"/>
              </a:rPr>
              <a:t>Sahitaj</a:t>
            </a:r>
            <a:r>
              <a:rPr lang="en-US" sz="2000" kern="100" dirty="0">
                <a:effectLst/>
                <a:ea typeface="Calibri" panose="020F0502020204030204" pitchFamily="34" charset="0"/>
                <a:cs typeface="Cambria Math" panose="02040503050406030204" pitchFamily="18" charset="0"/>
              </a:rPr>
              <a:t>, Sean </a:t>
            </a:r>
            <a:r>
              <a:rPr lang="en-US" sz="2000" kern="100" dirty="0" err="1">
                <a:effectLst/>
                <a:ea typeface="Calibri" panose="020F0502020204030204" pitchFamily="34" charset="0"/>
                <a:cs typeface="Cambria Math" panose="02040503050406030204" pitchFamily="18" charset="0"/>
              </a:rPr>
              <a:t>Kallenberg</a:t>
            </a:r>
            <a:r>
              <a:rPr lang="en-US" sz="2000" kern="100" dirty="0">
                <a:effectLst/>
                <a:ea typeface="Calibri" panose="020F0502020204030204" pitchFamily="34" charset="0"/>
                <a:cs typeface="Cambria Math" panose="02040503050406030204" pitchFamily="18" charset="0"/>
              </a:rPr>
              <a:t>, Christopher Coors, Lorik Dumani, Ralf Schenkel, and Ralph Bergmann “</a:t>
            </a:r>
            <a:r>
              <a:rPr lang="en-US" sz="2000" dirty="0"/>
              <a:t>Towards an Argument Mining Pipeline Transforming Texts to Argument Graphs”, 2020, in “</a:t>
            </a:r>
            <a:r>
              <a:rPr lang="de-DE" sz="2000" b="0" i="0" dirty="0">
                <a:effectLst/>
              </a:rPr>
              <a:t>Frontiers in </a:t>
            </a:r>
            <a:r>
              <a:rPr lang="de-DE" sz="2000" b="0" i="0" dirty="0" err="1">
                <a:effectLst/>
              </a:rPr>
              <a:t>Artificial</a:t>
            </a:r>
            <a:r>
              <a:rPr lang="de-DE" sz="2000" b="0" i="0" dirty="0">
                <a:effectLst/>
              </a:rPr>
              <a:t> </a:t>
            </a:r>
            <a:r>
              <a:rPr lang="de-DE" sz="2000" b="0" i="0" dirty="0" err="1">
                <a:effectLst/>
              </a:rPr>
              <a:t>Intelligence</a:t>
            </a:r>
            <a:r>
              <a:rPr lang="de-DE" sz="2000" b="0" i="0" dirty="0">
                <a:effectLst/>
              </a:rPr>
              <a:t> and </a:t>
            </a:r>
            <a:r>
              <a:rPr lang="de-DE" sz="2000" b="0" i="0" dirty="0" err="1">
                <a:effectLst/>
              </a:rPr>
              <a:t>Applications</a:t>
            </a:r>
            <a:r>
              <a:rPr lang="de-DE" sz="2000" b="0" i="0" dirty="0">
                <a:effectLst/>
              </a:rPr>
              <a:t>“</a:t>
            </a:r>
          </a:p>
          <a:p>
            <a:r>
              <a:rPr lang="de-DE" sz="2000" dirty="0"/>
              <a:t>Thiemo </a:t>
            </a:r>
            <a:r>
              <a:rPr lang="de-DE" sz="2000" dirty="0" err="1"/>
              <a:t>Wambsganss</a:t>
            </a:r>
            <a:r>
              <a:rPr lang="de-DE" sz="2000" dirty="0"/>
              <a:t>, Nikolaos </a:t>
            </a:r>
            <a:r>
              <a:rPr lang="de-DE" sz="2000" dirty="0" err="1"/>
              <a:t>Molyndris</a:t>
            </a:r>
            <a:r>
              <a:rPr lang="de-DE" sz="2000" dirty="0"/>
              <a:t>, Matthias Söllner “</a:t>
            </a:r>
            <a:r>
              <a:rPr lang="en-US" sz="2000" dirty="0"/>
              <a:t>Unlocking Transfer Learning in Argumentation Mining: A Domain-Independent Modelling Approach”, 2021, in “</a:t>
            </a:r>
            <a:r>
              <a:rPr lang="de-DE" sz="2000" dirty="0"/>
              <a:t>15 </a:t>
            </a:r>
            <a:r>
              <a:rPr lang="de-DE" sz="2000" dirty="0" err="1"/>
              <a:t>th</a:t>
            </a:r>
            <a:r>
              <a:rPr lang="de-DE" sz="2000" dirty="0"/>
              <a:t> International Conference on Wirtschaftsinformatik, 2020“</a:t>
            </a:r>
            <a:endParaRPr lang="de-DE" sz="2000" b="0" i="0" dirty="0">
              <a:effectLst/>
            </a:endParaRPr>
          </a:p>
          <a:p>
            <a:endParaRPr lang="de-DE" sz="2400" kern="100" dirty="0">
              <a:effectLst/>
              <a:ea typeface="Calibri" panose="020F0502020204030204" pitchFamily="34" charset="0"/>
              <a:cs typeface="Cambria Math" panose="02040503050406030204" pitchFamily="18" charset="0"/>
            </a:endParaRPr>
          </a:p>
          <a:p>
            <a:endParaRPr lang="en-US" b="0" i="0" dirty="0">
              <a:solidFill>
                <a:srgbClr val="212529"/>
              </a:solidFill>
              <a:effectLst/>
              <a:latin typeface="Calibri" panose="020F0502020204030204" pitchFamily="34" charset="0"/>
              <a:cs typeface="Calibri" panose="020F0502020204030204" pitchFamily="34" charset="0"/>
            </a:endParaRPr>
          </a:p>
          <a:p>
            <a:endParaRPr lang="de-DE"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152" y="6090986"/>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82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Reasoning in ontologies</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4</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a:xfrm>
            <a:off x="838200" y="1825625"/>
            <a:ext cx="10515600" cy="4168732"/>
          </a:xfrm>
        </p:spPr>
        <p:txBody>
          <a:bodyPr/>
          <a:lstStyle/>
          <a:p>
            <a:r>
              <a:rPr lang="en-US" sz="2800" dirty="0"/>
              <a:t>The use of ontologies supports the structuring, creation and communication of knowledge</a:t>
            </a:r>
          </a:p>
          <a:p>
            <a:r>
              <a:rPr lang="en-US" sz="2800" dirty="0"/>
              <a:t>Hence is the </a:t>
            </a:r>
            <a:r>
              <a:rPr lang="en-US" dirty="0"/>
              <a:t>reasoning</a:t>
            </a:r>
            <a:r>
              <a:rPr lang="en-US" sz="2800" dirty="0"/>
              <a:t> in ontologies a </a:t>
            </a:r>
            <a:r>
              <a:rPr lang="en-US" sz="2800" b="1" i="1" dirty="0">
                <a:solidFill>
                  <a:srgbClr val="0070C0"/>
                </a:solidFill>
              </a:rPr>
              <a:t>dynamic process</a:t>
            </a:r>
          </a:p>
          <a:p>
            <a:r>
              <a:rPr lang="en-US" dirty="0"/>
              <a:t>Should the calculus within ontologies be a deductive calculus?</a:t>
            </a:r>
          </a:p>
          <a:p>
            <a:r>
              <a:rPr lang="en-US" dirty="0"/>
              <a:t>Question: Should the calculus within ontologies be a classical deductive calculus (predicate calculus, syllogisms a ct.) or/and a monotone logic?</a:t>
            </a:r>
          </a:p>
          <a:p>
            <a:r>
              <a:rPr lang="en-US" dirty="0"/>
              <a:t>These: In TLO, CDO and DO </a:t>
            </a:r>
            <a:r>
              <a:rPr lang="en-US" b="1" i="1" dirty="0">
                <a:solidFill>
                  <a:srgbClr val="00B050"/>
                </a:solidFill>
              </a:rPr>
              <a:t>yes</a:t>
            </a:r>
            <a:r>
              <a:rPr lang="en-US" dirty="0"/>
              <a:t>, but in Task Ontology (or in Use of Ontologies) </a:t>
            </a:r>
            <a:r>
              <a:rPr lang="en-US" b="1" i="1" dirty="0">
                <a:solidFill>
                  <a:srgbClr val="FF0000"/>
                </a:solidFill>
              </a:rPr>
              <a:t>not necessarily</a:t>
            </a:r>
            <a:r>
              <a:rPr lang="en-US" dirty="0"/>
              <a:t>.</a:t>
            </a:r>
          </a:p>
          <a:p>
            <a:endParaRPr lang="en-US" sz="2800" dirty="0"/>
          </a:p>
          <a:p>
            <a:endParaRPr lang="de-DE"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8237" y="6076493"/>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6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p:txBody>
          <a:bodyPr>
            <a:normAutofit/>
          </a:bodyPr>
          <a:lstStyle/>
          <a:p>
            <a:pPr algn="ctr"/>
            <a:r>
              <a:rPr lang="en-US" b="1" i="1" dirty="0" err="1">
                <a:solidFill>
                  <a:srgbClr val="0070C0"/>
                </a:solidFill>
                <a:cs typeface="Calibri" panose="020F0502020204030204" pitchFamily="34" charset="0"/>
              </a:rPr>
              <a:t>Wuxing</a:t>
            </a:r>
            <a:endParaRPr lang="de-DE" b="1" i="1" dirty="0">
              <a:solidFill>
                <a:srgbClr val="0070C0"/>
              </a:solidFill>
            </a:endParaRPr>
          </a:p>
        </p:txBody>
      </p:sp>
      <p:sp>
        <p:nvSpPr>
          <p:cNvPr id="12" name="Inhaltsplatzhalter 11">
            <a:extLst>
              <a:ext uri="{FF2B5EF4-FFF2-40B4-BE49-F238E27FC236}">
                <a16:creationId xmlns:a16="http://schemas.microsoft.com/office/drawing/2014/main" id="{91C84FA7-D286-C262-FA0C-0756D0261766}"/>
              </a:ext>
            </a:extLst>
          </p:cNvPr>
          <p:cNvSpPr>
            <a:spLocks noGrp="1"/>
          </p:cNvSpPr>
          <p:nvPr>
            <p:ph sz="half" idx="1"/>
          </p:nvPr>
        </p:nvSpPr>
        <p:spPr/>
        <p:txBody>
          <a:bodyPr>
            <a:normAutofit lnSpcReduction="10000"/>
          </a:bodyPr>
          <a:lstStyle/>
          <a:p>
            <a:pPr marL="0" indent="0">
              <a:buNone/>
            </a:pPr>
            <a:r>
              <a:rPr lang="en-US" dirty="0"/>
              <a:t>Does a thesis have to have only one antithesis?</a:t>
            </a:r>
          </a:p>
          <a:p>
            <a:pPr marL="0" indent="0">
              <a:buNone/>
            </a:pPr>
            <a:r>
              <a:rPr lang="en-US" dirty="0" err="1"/>
              <a:t>Wuxing</a:t>
            </a:r>
            <a:r>
              <a:rPr lang="en-US" dirty="0"/>
              <a:t> (Fire, Water, Wood, Metal, and Earth)</a:t>
            </a:r>
          </a:p>
          <a:p>
            <a:r>
              <a:rPr lang="de-DE" dirty="0">
                <a:solidFill>
                  <a:srgbClr val="202122"/>
                </a:solidFill>
                <a:latin typeface="Arial" panose="020B0604020202020204" pitchFamily="34" charset="0"/>
              </a:rPr>
              <a:t>G</a:t>
            </a:r>
            <a:r>
              <a:rPr lang="de-DE" b="0" i="0" dirty="0">
                <a:solidFill>
                  <a:srgbClr val="202122"/>
                </a:solidFill>
                <a:effectLst/>
                <a:latin typeface="Arial" panose="020B0604020202020204" pitchFamily="34" charset="0"/>
              </a:rPr>
              <a:t>enerating </a:t>
            </a:r>
            <a:r>
              <a:rPr lang="de-DE" dirty="0">
                <a:solidFill>
                  <a:srgbClr val="202122"/>
                </a:solidFill>
                <a:latin typeface="Arial" panose="020B0604020202020204" pitchFamily="34" charset="0"/>
              </a:rPr>
              <a:t>C</a:t>
            </a:r>
            <a:r>
              <a:rPr lang="de-DE" b="0" i="0" dirty="0">
                <a:solidFill>
                  <a:srgbClr val="202122"/>
                </a:solidFill>
                <a:effectLst/>
                <a:latin typeface="Arial" panose="020B0604020202020204" pitchFamily="34" charset="0"/>
              </a:rPr>
              <a:t>ycle </a:t>
            </a:r>
            <a:r>
              <a:rPr lang="de-DE" dirty="0">
                <a:solidFill>
                  <a:srgbClr val="202122"/>
                </a:solidFill>
                <a:latin typeface="Arial" panose="020B0604020202020204" pitchFamily="34" charset="0"/>
              </a:rPr>
              <a:t>R</a:t>
            </a:r>
            <a:r>
              <a:rPr lang="de-DE" b="0" i="0" dirty="0">
                <a:solidFill>
                  <a:srgbClr val="202122"/>
                </a:solidFill>
                <a:effectLst/>
                <a:latin typeface="Arial" panose="020B0604020202020204" pitchFamily="34" charset="0"/>
              </a:rPr>
              <a:t>everse</a:t>
            </a:r>
          </a:p>
          <a:p>
            <a:r>
              <a:rPr lang="de-DE" dirty="0">
                <a:solidFill>
                  <a:srgbClr val="202122"/>
                </a:solidFill>
                <a:latin typeface="Arial" panose="020B0604020202020204" pitchFamily="34" charset="0"/>
              </a:rPr>
              <a:t>G</a:t>
            </a:r>
            <a:r>
              <a:rPr lang="de-DE" b="0" i="0" dirty="0">
                <a:solidFill>
                  <a:srgbClr val="202122"/>
                </a:solidFill>
                <a:effectLst/>
                <a:latin typeface="Arial" panose="020B0604020202020204" pitchFamily="34" charset="0"/>
              </a:rPr>
              <a:t>enerating </a:t>
            </a:r>
            <a:r>
              <a:rPr lang="de-DE" dirty="0">
                <a:solidFill>
                  <a:srgbClr val="202122"/>
                </a:solidFill>
                <a:latin typeface="Arial" panose="020B0604020202020204" pitchFamily="34" charset="0"/>
              </a:rPr>
              <a:t>C</a:t>
            </a:r>
            <a:r>
              <a:rPr lang="de-DE" b="0" i="0" dirty="0">
                <a:solidFill>
                  <a:srgbClr val="202122"/>
                </a:solidFill>
                <a:effectLst/>
                <a:latin typeface="Arial" panose="020B0604020202020204" pitchFamily="34" charset="0"/>
              </a:rPr>
              <a:t>ycle</a:t>
            </a:r>
          </a:p>
          <a:p>
            <a:r>
              <a:rPr lang="de-DE" dirty="0" err="1">
                <a:solidFill>
                  <a:srgbClr val="202122"/>
                </a:solidFill>
                <a:latin typeface="Arial" panose="020B0604020202020204" pitchFamily="34" charset="0"/>
              </a:rPr>
              <a:t>D</a:t>
            </a:r>
            <a:r>
              <a:rPr lang="de-DE" b="0" i="0" dirty="0" err="1">
                <a:solidFill>
                  <a:srgbClr val="202122"/>
                </a:solidFill>
                <a:effectLst/>
                <a:latin typeface="Arial" panose="020B0604020202020204" pitchFamily="34" charset="0"/>
              </a:rPr>
              <a:t>estructive</a:t>
            </a:r>
            <a:r>
              <a:rPr lang="de-DE" b="0" i="0" dirty="0">
                <a:solidFill>
                  <a:srgbClr val="202122"/>
                </a:solidFill>
                <a:effectLst/>
                <a:latin typeface="Arial" panose="020B0604020202020204" pitchFamily="34" charset="0"/>
              </a:rPr>
              <a:t> </a:t>
            </a:r>
            <a:r>
              <a:rPr lang="de-DE" dirty="0">
                <a:solidFill>
                  <a:srgbClr val="202122"/>
                </a:solidFill>
                <a:latin typeface="Arial" panose="020B0604020202020204" pitchFamily="34" charset="0"/>
              </a:rPr>
              <a:t>C</a:t>
            </a:r>
            <a:r>
              <a:rPr lang="de-DE" b="0" i="0" dirty="0">
                <a:solidFill>
                  <a:srgbClr val="202122"/>
                </a:solidFill>
                <a:effectLst/>
                <a:latin typeface="Arial" panose="020B0604020202020204" pitchFamily="34" charset="0"/>
              </a:rPr>
              <a:t>ycle</a:t>
            </a:r>
          </a:p>
          <a:p>
            <a:r>
              <a:rPr lang="de-DE" dirty="0" err="1">
                <a:solidFill>
                  <a:srgbClr val="202122"/>
                </a:solidFill>
                <a:latin typeface="Arial" panose="020B0604020202020204" pitchFamily="34" charset="0"/>
              </a:rPr>
              <a:t>E</a:t>
            </a:r>
            <a:r>
              <a:rPr lang="de-DE" b="0" i="0" dirty="0" err="1">
                <a:solidFill>
                  <a:srgbClr val="202122"/>
                </a:solidFill>
                <a:effectLst/>
                <a:latin typeface="Arial" panose="020B0604020202020204" pitchFamily="34" charset="0"/>
              </a:rPr>
              <a:t>xcessive</a:t>
            </a:r>
            <a:r>
              <a:rPr lang="de-DE" b="0" i="0" dirty="0">
                <a:solidFill>
                  <a:srgbClr val="202122"/>
                </a:solidFill>
                <a:effectLst/>
                <a:latin typeface="Arial" panose="020B0604020202020204" pitchFamily="34" charset="0"/>
              </a:rPr>
              <a:t> </a:t>
            </a:r>
            <a:r>
              <a:rPr lang="de-DE" dirty="0" err="1">
                <a:solidFill>
                  <a:srgbClr val="202122"/>
                </a:solidFill>
                <a:latin typeface="Arial" panose="020B0604020202020204" pitchFamily="34" charset="0"/>
              </a:rPr>
              <a:t>D</a:t>
            </a:r>
            <a:r>
              <a:rPr lang="de-DE" b="0" i="0" dirty="0" err="1">
                <a:solidFill>
                  <a:srgbClr val="202122"/>
                </a:solidFill>
                <a:effectLst/>
                <a:latin typeface="Arial" panose="020B0604020202020204" pitchFamily="34" charset="0"/>
              </a:rPr>
              <a:t>estructive</a:t>
            </a:r>
            <a:r>
              <a:rPr lang="de-DE" b="0" i="0" dirty="0">
                <a:solidFill>
                  <a:srgbClr val="202122"/>
                </a:solidFill>
                <a:effectLst/>
                <a:latin typeface="Arial" panose="020B0604020202020204" pitchFamily="34" charset="0"/>
              </a:rPr>
              <a:t> </a:t>
            </a:r>
            <a:r>
              <a:rPr lang="de-DE" dirty="0">
                <a:solidFill>
                  <a:srgbClr val="202122"/>
                </a:solidFill>
                <a:latin typeface="Arial" panose="020B0604020202020204" pitchFamily="34" charset="0"/>
              </a:rPr>
              <a:t>C</a:t>
            </a:r>
            <a:r>
              <a:rPr lang="de-DE" b="0" i="0" dirty="0">
                <a:solidFill>
                  <a:srgbClr val="202122"/>
                </a:solidFill>
                <a:effectLst/>
                <a:latin typeface="Arial" panose="020B0604020202020204" pitchFamily="34" charset="0"/>
              </a:rPr>
              <a:t>ycle</a:t>
            </a:r>
          </a:p>
          <a:p>
            <a:pPr marL="0" indent="0">
              <a:buNone/>
            </a:pPr>
            <a:r>
              <a:rPr lang="en-US" b="1" i="1" dirty="0">
                <a:solidFill>
                  <a:srgbClr val="0070C0"/>
                </a:solidFill>
              </a:rPr>
              <a:t>Value and change in value (derivation)</a:t>
            </a:r>
            <a:endParaRPr lang="de-DE" b="1" i="1" dirty="0">
              <a:solidFill>
                <a:srgbClr val="0070C0"/>
              </a:solidFill>
            </a:endParaRPr>
          </a:p>
        </p:txBody>
      </p:sp>
      <p:sp>
        <p:nvSpPr>
          <p:cNvPr id="2" name="Inhaltsplatzhalter 1">
            <a:extLst>
              <a:ext uri="{FF2B5EF4-FFF2-40B4-BE49-F238E27FC236}">
                <a16:creationId xmlns:a16="http://schemas.microsoft.com/office/drawing/2014/main" id="{3F07FF18-A5C3-E110-7DCA-74CF39C1DC2A}"/>
              </a:ext>
            </a:extLst>
          </p:cNvPr>
          <p:cNvSpPr>
            <a:spLocks noGrp="1"/>
          </p:cNvSpPr>
          <p:nvPr>
            <p:ph sz="half" idx="2"/>
          </p:nvPr>
        </p:nvSpPr>
        <p:spPr/>
        <p:txBody>
          <a:bodyPr>
            <a:normAutofit lnSpcReduction="10000"/>
          </a:bodyPr>
          <a:lstStyle/>
          <a:p>
            <a:r>
              <a:rPr lang="de-DE" b="0" i="1" dirty="0" err="1">
                <a:solidFill>
                  <a:srgbClr val="000000"/>
                </a:solidFill>
                <a:effectLst/>
                <a:latin typeface="Linux Libertine"/>
              </a:rPr>
              <a:t>Wuxing</a:t>
            </a:r>
            <a:r>
              <a:rPr lang="de-DE" b="0" i="0" dirty="0">
                <a:solidFill>
                  <a:srgbClr val="000000"/>
                </a:solidFill>
                <a:effectLst/>
                <a:latin typeface="Linux Libertine"/>
              </a:rPr>
              <a:t> </a:t>
            </a:r>
          </a:p>
          <a:p>
            <a:r>
              <a:rPr lang="de-DE" b="0" i="0" dirty="0">
                <a:solidFill>
                  <a:srgbClr val="000000"/>
                </a:solidFill>
                <a:effectLst/>
                <a:latin typeface="Linux Libertine"/>
                <a:hlinkClick r:id="rId2"/>
              </a:rPr>
              <a:t>https://en.wikipedia.org/wiki/Wuxing_(Chinese_philosophy)</a:t>
            </a:r>
            <a:r>
              <a:rPr lang="de-DE" b="0" i="0" dirty="0">
                <a:solidFill>
                  <a:srgbClr val="000000"/>
                </a:solidFill>
                <a:effectLst/>
                <a:latin typeface="Linux Libertine"/>
              </a:rPr>
              <a:t> </a:t>
            </a:r>
          </a:p>
          <a:p>
            <a:pPr marL="0" indent="0">
              <a:buNone/>
            </a:pPr>
            <a:endParaRPr lang="de-DE" b="0" i="0" dirty="0">
              <a:solidFill>
                <a:srgbClr val="000000"/>
              </a:solidFill>
              <a:effectLst/>
              <a:latin typeface="Linux Libertine"/>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5</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3"/>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4"/>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5"/>
          <a:stretch>
            <a:fillRect/>
          </a:stretch>
        </p:blipFill>
        <p:spPr>
          <a:xfrm>
            <a:off x="0" y="6101615"/>
            <a:ext cx="1815548" cy="727118"/>
          </a:xfrm>
          <a:prstGeom prst="rect">
            <a:avLst/>
          </a:prstGeo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8237" y="5994357"/>
            <a:ext cx="920848" cy="7271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885BE66-00F2-3180-4542-9BB64A97AA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3410" y="3437110"/>
            <a:ext cx="2716693" cy="251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35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cs typeface="Calibri" panose="020F0502020204030204" pitchFamily="34" charset="0"/>
              </a:rPr>
              <a:t>Dilemma, trilemma, n-lemma</a:t>
            </a:r>
            <a:endParaRPr lang="de-DE" dirty="0"/>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6</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mc:AlternateContent xmlns:mc="http://schemas.openxmlformats.org/markup-compatibility/2006">
        <mc:Choice xmlns:a14="http://schemas.microsoft.com/office/drawing/2010/main" Requires="a14">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𝑃</m:t>
                    </m:r>
                  </m:oMath>
                </a14:m>
                <a:r>
                  <a:rPr lang="en-US" dirty="0"/>
                  <a:t> a (partial) ordered set. The Relation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𝑃</m:t>
                        </m:r>
                      </m:e>
                      <m:sup>
                        <m:r>
                          <a:rPr lang="en-US" b="0" i="1" smtClean="0">
                            <a:latin typeface="Cambria Math" panose="02040503050406030204" pitchFamily="18" charset="0"/>
                            <a:ea typeface="Cambria Math" panose="02040503050406030204" pitchFamily="18" charset="0"/>
                          </a:rPr>
                          <m:t>𝑛</m:t>
                        </m:r>
                      </m:sup>
                    </m:sSup>
                  </m:oMath>
                </a14:m>
                <a:r>
                  <a:rPr lang="en-US" dirty="0"/>
                  <a:t> be called n-lemma, </a:t>
                </a:r>
                <a:r>
                  <a:rPr lang="en-US" dirty="0" err="1"/>
                  <a:t>iff</a:t>
                </a:r>
                <a:r>
                  <a:rPr lang="en-US" dirty="0"/>
                  <a:t> for any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a14:m>
                <a:r>
                  <a:rPr lang="en-US" dirty="0"/>
                  <a:t> and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a14:m>
                <a:r>
                  <a:rPr lang="en-US" dirty="0"/>
                  <a:t> if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𝑗</m:t>
                        </m:r>
                      </m:sub>
                    </m:sSub>
                  </m:oMath>
                </a14:m>
                <a:r>
                  <a:rPr lang="en-US" dirty="0"/>
                  <a:t> for any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oMath>
                </a14:m>
                <a:r>
                  <a:rPr lang="en-US" dirty="0"/>
                  <a:t>, then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de-DE" b="0" i="1" smtClean="0">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de-DE" b="0" i="1" smtClean="0">
                            <a:latin typeface="Cambria Math" panose="02040503050406030204" pitchFamily="18" charset="0"/>
                            <a:ea typeface="Cambria Math" panose="02040503050406030204" pitchFamily="18" charset="0"/>
                          </a:rPr>
                          <m:t>𝑖</m:t>
                        </m:r>
                      </m:sub>
                    </m:sSub>
                  </m:oMath>
                </a14:m>
                <a:r>
                  <a:rPr lang="en-US" dirty="0"/>
                  <a:t> </a:t>
                </a:r>
              </a:p>
              <a:p>
                <a:r>
                  <a:rPr lang="en-US" dirty="0"/>
                  <a:t>Example: We cannot produce cheaper, faster and with better quality</a:t>
                </a:r>
              </a:p>
              <a:p>
                <a:r>
                  <a:rPr lang="en-US" dirty="0"/>
                  <a:t>We can generalize this definition combinatorically</a:t>
                </a:r>
              </a:p>
              <a:p>
                <a:r>
                  <a:rPr lang="en-US" dirty="0"/>
                  <a:t>This is a concept from general measurement theory</a:t>
                </a:r>
              </a:p>
              <a:p>
                <a:r>
                  <a:rPr lang="en-US" dirty="0"/>
                  <a:t>Let us interpret  </a:t>
                </a:r>
                <a14:m>
                  <m:oMath xmlns:m="http://schemas.openxmlformats.org/officeDocument/2006/math">
                    <m:r>
                      <a:rPr lang="de-DE" b="0" i="1" smtClean="0">
                        <a:latin typeface="Cambria Math" panose="02040503050406030204" pitchFamily="18" charset="0"/>
                      </a:rPr>
                      <m:t>𝑎</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𝑏</m:t>
                    </m:r>
                  </m:oMath>
                </a14:m>
                <a:r>
                  <a:rPr lang="en-US" dirty="0"/>
                  <a:t> as “</a:t>
                </a:r>
                <a14:m>
                  <m:oMath xmlns:m="http://schemas.openxmlformats.org/officeDocument/2006/math">
                    <m:r>
                      <a:rPr lang="de-DE" b="0" i="1" smtClean="0">
                        <a:latin typeface="Cambria Math" panose="02040503050406030204" pitchFamily="18" charset="0"/>
                      </a:rPr>
                      <m:t>𝑎</m:t>
                    </m:r>
                    <m:r>
                      <a:rPr lang="de-DE" b="0" i="1" smtClean="0">
                        <a:latin typeface="Cambria Math" panose="02040503050406030204" pitchFamily="18" charset="0"/>
                      </a:rPr>
                      <m:t> </m:t>
                    </m:r>
                    <m:r>
                      <a:rPr lang="de-DE" b="0" i="1" smtClean="0">
                        <a:latin typeface="Cambria Math" panose="02040503050406030204" pitchFamily="18" charset="0"/>
                      </a:rPr>
                      <m:t>𝑖𝑠</m:t>
                    </m:r>
                    <m:r>
                      <a:rPr lang="de-DE" b="0" i="1" smtClean="0">
                        <a:latin typeface="Cambria Math" panose="02040503050406030204" pitchFamily="18" charset="0"/>
                      </a:rPr>
                      <m:t> </m:t>
                    </m:r>
                    <m:r>
                      <a:rPr lang="de-DE" b="0" i="1" smtClean="0">
                        <a:latin typeface="Cambria Math" panose="02040503050406030204" pitchFamily="18" charset="0"/>
                      </a:rPr>
                      <m:t>𝑚𝑜𝑟𝑒</m:t>
                    </m:r>
                    <m:r>
                      <a:rPr lang="de-DE" b="0" i="1" smtClean="0">
                        <a:latin typeface="Cambria Math" panose="02040503050406030204" pitchFamily="18" charset="0"/>
                      </a:rPr>
                      <m:t> </m:t>
                    </m:r>
                    <m:r>
                      <a:rPr lang="de-DE" b="0" i="1" smtClean="0">
                        <a:latin typeface="Cambria Math" panose="02040503050406030204" pitchFamily="18" charset="0"/>
                      </a:rPr>
                      <m:t>𝑡𝑟𝑢𝑒</m:t>
                    </m:r>
                    <m:r>
                      <a:rPr lang="de-DE" b="0" i="1" smtClean="0">
                        <a:latin typeface="Cambria Math" panose="02040503050406030204" pitchFamily="18" charset="0"/>
                      </a:rPr>
                      <m:t> </m:t>
                    </m:r>
                    <m:r>
                      <a:rPr lang="de-DE" b="0" i="1" smtClean="0">
                        <a:latin typeface="Cambria Math" panose="02040503050406030204" pitchFamily="18" charset="0"/>
                      </a:rPr>
                      <m:t>𝑎𝑠</m:t>
                    </m:r>
                    <m:r>
                      <a:rPr lang="de-DE" b="0" i="1" smtClean="0">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oMath>
                </a14:m>
                <a:r>
                  <a:rPr lang="en-US" dirty="0"/>
                  <a:t> or “</a:t>
                </a:r>
                <a14:m>
                  <m:oMath xmlns:m="http://schemas.openxmlformats.org/officeDocument/2006/math">
                    <m:r>
                      <a:rPr lang="de-DE" b="0" i="1" smtClean="0">
                        <a:latin typeface="Cambria Math" panose="02040503050406030204" pitchFamily="18" charset="0"/>
                      </a:rPr>
                      <m:t>𝑎</m:t>
                    </m:r>
                    <m:r>
                      <a:rPr lang="de-DE" b="0" i="1" smtClean="0">
                        <a:latin typeface="Cambria Math" panose="02040503050406030204" pitchFamily="18" charset="0"/>
                      </a:rPr>
                      <m:t> </m:t>
                    </m:r>
                    <m:r>
                      <a:rPr lang="de-DE" b="0" i="1" smtClean="0">
                        <a:latin typeface="Cambria Math" panose="02040503050406030204" pitchFamily="18" charset="0"/>
                      </a:rPr>
                      <m:t>𝑖𝑠</m:t>
                    </m:r>
                    <m:r>
                      <a:rPr lang="de-DE" b="0" i="1" smtClean="0">
                        <a:latin typeface="Cambria Math" panose="02040503050406030204" pitchFamily="18" charset="0"/>
                      </a:rPr>
                      <m:t> </m:t>
                    </m:r>
                    <m:r>
                      <a:rPr lang="de-DE" b="0" i="1" smtClean="0">
                        <a:latin typeface="Cambria Math" panose="02040503050406030204" pitchFamily="18" charset="0"/>
                      </a:rPr>
                      <m:t>𝑚𝑜𝑟𝑒</m:t>
                    </m:r>
                    <m:r>
                      <a:rPr lang="de-DE" b="0" i="1" smtClean="0">
                        <a:latin typeface="Cambria Math" panose="02040503050406030204" pitchFamily="18" charset="0"/>
                      </a:rPr>
                      <m:t> </m:t>
                    </m:r>
                    <m:r>
                      <a:rPr lang="de-DE" b="0" i="1" smtClean="0">
                        <a:latin typeface="Cambria Math" panose="02040503050406030204" pitchFamily="18" charset="0"/>
                      </a:rPr>
                      <m:t>𝑝𝑙𝑎𝑢𝑠𝑖𝑏𝑙𝑒</m:t>
                    </m:r>
                    <m:r>
                      <a:rPr lang="de-DE" b="0" i="1" smtClean="0">
                        <a:latin typeface="Cambria Math" panose="02040503050406030204" pitchFamily="18" charset="0"/>
                      </a:rPr>
                      <m:t> </m:t>
                    </m:r>
                    <m:r>
                      <a:rPr lang="de-DE" b="0" i="1" smtClean="0">
                        <a:latin typeface="Cambria Math" panose="02040503050406030204" pitchFamily="18" charset="0"/>
                      </a:rPr>
                      <m:t>𝑎𝑠</m:t>
                    </m:r>
                    <m:r>
                      <a:rPr lang="de-DE" b="0" i="1" smtClean="0">
                        <a:latin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𝑏</m:t>
                    </m:r>
                    <m:r>
                      <a:rPr lang="de-DE" b="0" i="1" smtClean="0">
                        <a:latin typeface="Cambria Math" panose="02040503050406030204" pitchFamily="18" charset="0"/>
                        <a:ea typeface="Cambria Math" panose="02040503050406030204" pitchFamily="18" charset="0"/>
                      </a:rPr>
                      <m:t>"</m:t>
                    </m:r>
                  </m:oMath>
                </a14:m>
                <a:r>
                  <a:rPr lang="en-US" dirty="0"/>
                  <a:t> </a:t>
                </a:r>
              </a:p>
              <a:p>
                <a:r>
                  <a:rPr lang="en-US" b="1" i="1" dirty="0">
                    <a:solidFill>
                      <a:srgbClr val="0070C0"/>
                    </a:solidFill>
                  </a:rPr>
                  <a:t>My dream: Algebraic model for logics with such a structure of truth values</a:t>
                </a:r>
              </a:p>
              <a:p>
                <a:r>
                  <a:rPr lang="en-US" b="1" i="1" dirty="0">
                    <a:solidFill>
                      <a:srgbClr val="0070C0"/>
                    </a:solidFill>
                  </a:rPr>
                  <a:t>Question: What types of “synthesis” make sense here</a:t>
                </a:r>
              </a:p>
            </p:txBody>
          </p:sp>
        </mc:Choice>
        <mc:Fallback>
          <p:sp>
            <p:nvSpPr>
              <p:cNvPr id="12" name="Inhaltsplatzhalter 11">
                <a:extLst>
                  <a:ext uri="{FF2B5EF4-FFF2-40B4-BE49-F238E27FC236}">
                    <a16:creationId xmlns:a16="http://schemas.microsoft.com/office/drawing/2014/main" id="{91C84FA7-D286-C262-FA0C-0756D0261766}"/>
                  </a:ext>
                </a:extLst>
              </p:cNvPr>
              <p:cNvSpPr>
                <a:spLocks noGrp="1" noRot="1" noChangeAspect="1" noMove="1" noResize="1" noEditPoints="1" noAdjustHandles="1" noChangeArrowheads="1" noChangeShapeType="1" noTextEdit="1"/>
              </p:cNvSpPr>
              <p:nvPr>
                <p:ph idx="1"/>
              </p:nvPr>
            </p:nvSpPr>
            <p:spPr>
              <a:blipFill>
                <a:blip r:embed="rId5"/>
                <a:stretch>
                  <a:fillRect l="-928" t="-3501" r="-1449"/>
                </a:stretch>
              </a:blipFill>
            </p:spPr>
            <p:txBody>
              <a:bodyPr/>
              <a:lstStyle/>
              <a:p>
                <a:r>
                  <a:rPr lang="de-DE">
                    <a:noFill/>
                  </a:rPr>
                  <a:t> </a:t>
                </a:r>
              </a:p>
            </p:txBody>
          </p:sp>
        </mc:Fallback>
      </mc:AlternateContent>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1976" y="6101615"/>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0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lstStyle/>
          <a:p>
            <a:pPr algn="ctr"/>
            <a:r>
              <a:rPr lang="en-US" b="1" i="1" dirty="0">
                <a:solidFill>
                  <a:srgbClr val="0070C0"/>
                </a:solidFill>
              </a:rPr>
              <a:t>Eight reasons from Peirce</a:t>
            </a: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7</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a:xfrm>
            <a:off x="838200" y="1690688"/>
            <a:ext cx="10515600" cy="4486275"/>
          </a:xfrm>
        </p:spPr>
        <p:txBody>
          <a:bodyPr>
            <a:normAutofit fontScale="77500" lnSpcReduction="20000"/>
          </a:bodyPr>
          <a:lstStyle/>
          <a:p>
            <a:pPr marL="0" lvl="0" indent="0">
              <a:lnSpc>
                <a:spcPct val="115000"/>
              </a:lnSpc>
              <a:buNone/>
            </a:pPr>
            <a:r>
              <a:rPr lang="en-US" sz="2300" dirty="0">
                <a:ea typeface="GentiumBookBasic"/>
                <a:cs typeface="Times New Roman" panose="02020603050405020304" pitchFamily="18" charset="0"/>
              </a:rPr>
              <a:t>E</a:t>
            </a:r>
            <a:r>
              <a:rPr lang="en-US" sz="2300" dirty="0">
                <a:effectLst/>
                <a:ea typeface="GentiumBookBasic"/>
                <a:cs typeface="Times New Roman" panose="02020603050405020304" pitchFamily="18" charset="0"/>
              </a:rPr>
              <a:t>ight reasons from Peirce for what we should seek in a candidate hypothesis to explain an observation or surprising fact:</a:t>
            </a:r>
          </a:p>
          <a:p>
            <a:pPr marL="342900" lvl="0" indent="-342900">
              <a:lnSpc>
                <a:spcPct val="115000"/>
              </a:lnSpc>
              <a:buFont typeface="+mj-lt"/>
              <a:buAutoNum type="arabicPeriod"/>
            </a:pPr>
            <a:r>
              <a:rPr lang="en-US" sz="2300" dirty="0">
                <a:effectLst/>
                <a:ea typeface="GentiumBookBasic"/>
                <a:cs typeface="Times New Roman" panose="02020603050405020304" pitchFamily="18" charset="0"/>
              </a:rPr>
              <a:t>The cost (in time, money, and effort) of testing the hypothesis </a:t>
            </a:r>
            <a:br>
              <a:rPr lang="en-US" sz="2300" dirty="0">
                <a:effectLst/>
                <a:ea typeface="GentiumBookBasic"/>
                <a:cs typeface="Times New Roman" panose="02020603050405020304" pitchFamily="18" charset="0"/>
              </a:rPr>
            </a:br>
            <a:r>
              <a:rPr lang="en-US" sz="2300" dirty="0">
                <a:effectLst/>
                <a:ea typeface="GentiumBookBasic"/>
                <a:cs typeface="Times New Roman" panose="02020603050405020304" pitchFamily="18" charset="0"/>
              </a:rPr>
              <a:t>(1901, CP 6.533; 1901, CP 7.230);</a:t>
            </a:r>
            <a:endParaRPr lang="de-DE" sz="2300" dirty="0">
              <a:effectLs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300" dirty="0">
                <a:effectLst/>
                <a:ea typeface="GentiumBookBasic"/>
                <a:cs typeface="Times New Roman" panose="02020603050405020304" pitchFamily="18" charset="0"/>
              </a:rPr>
              <a:t>The intrinsic value of the hypothesis regarding its ‘naturalness’ and ‘likelihood’ (1901, CP 7.223);</a:t>
            </a:r>
            <a:endParaRPr lang="de-DE" sz="2300" dirty="0">
              <a:effectLs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300" dirty="0">
                <a:effectLst/>
                <a:ea typeface="GentiumBookBasic"/>
                <a:cs typeface="Times New Roman" panose="02020603050405020304" pitchFamily="18" charset="0"/>
              </a:rPr>
              <a:t>The fact that the hypothesis can be readily broken down into and elements and studies (1901, MS 692:33);</a:t>
            </a:r>
            <a:endParaRPr lang="de-DE" sz="2300" dirty="0">
              <a:effectLs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300" dirty="0">
                <a:effectLst/>
                <a:ea typeface="GentiumBookBasic"/>
                <a:cs typeface="Times New Roman" panose="02020603050405020304" pitchFamily="18" charset="0"/>
              </a:rPr>
              <a:t>The simplicity of the hypothesis (</a:t>
            </a:r>
            <a:r>
              <a:rPr lang="en-US" sz="2300" i="1" dirty="0">
                <a:effectLst/>
                <a:ea typeface="GentiumBookBasic"/>
                <a:cs typeface="Times New Roman" panose="02020603050405020304" pitchFamily="18" charset="0"/>
              </a:rPr>
              <a:t>i.e.</a:t>
            </a:r>
            <a:r>
              <a:rPr lang="en-US" sz="2300" dirty="0">
                <a:effectLst/>
                <a:ea typeface="GentiumBookBasic"/>
                <a:cs typeface="Times New Roman" panose="02020603050405020304" pitchFamily="18" charset="0"/>
              </a:rPr>
              <a:t>, it is more readily apprehended, more facile, more natural or instinctive) (1902, MS L75:286; 1901, CP 6.532; 1908, CP 6.477);</a:t>
            </a:r>
            <a:endParaRPr lang="de-DE" sz="2300" dirty="0">
              <a:effectLs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300" dirty="0">
                <a:effectLst/>
                <a:ea typeface="GentiumBookBasic"/>
                <a:cs typeface="Times New Roman" panose="02020603050405020304" pitchFamily="18" charset="0"/>
              </a:rPr>
              <a:t>The breadth of the hypothesis or the scope of its predictions (1902, MS L75:241, 457:37);</a:t>
            </a:r>
            <a:endParaRPr lang="de-DE" sz="2300" dirty="0">
              <a:effectLs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300" dirty="0">
                <a:effectLst/>
                <a:ea typeface="GentiumBookBasic"/>
                <a:cs typeface="Times New Roman" panose="02020603050405020304" pitchFamily="18" charset="0"/>
              </a:rPr>
              <a:t>The ease with which we may falsify the hypothesis (1902, MS L75:285);</a:t>
            </a:r>
            <a:endParaRPr lang="de-DE" sz="2300" dirty="0">
              <a:effectLst/>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2300" dirty="0">
                <a:effectLst/>
                <a:ea typeface="GentiumBookBasic"/>
                <a:cs typeface="Times New Roman" panose="02020603050405020304" pitchFamily="18" charset="0"/>
              </a:rPr>
              <a:t>The testability of the hypothesis using severe tests based on ‘incredible predictions’; and </a:t>
            </a:r>
            <a:endParaRPr lang="de-DE" sz="23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2300" dirty="0">
                <a:effectLst/>
                <a:ea typeface="GentiumBookBasic"/>
                <a:cs typeface="Times New Roman" panose="02020603050405020304" pitchFamily="18" charset="0"/>
              </a:rPr>
              <a:t>The analogy of the hypothesis with familiar knowledge (1901, MS 873:16).</a:t>
            </a:r>
            <a:endParaRPr lang="de-DE" sz="2300" dirty="0">
              <a:effectLst/>
              <a:ea typeface="Calibri" panose="020F0502020204030204" pitchFamily="34" charset="0"/>
              <a:cs typeface="Times New Roman" panose="02020603050405020304" pitchFamily="18" charset="0"/>
            </a:endParaRPr>
          </a:p>
          <a:p>
            <a:endParaRPr lang="de-DE"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152" y="6101615"/>
            <a:ext cx="920848" cy="72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30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99566E5-135C-E3D0-1E00-4767E785AFC4}"/>
              </a:ext>
            </a:extLst>
          </p:cNvPr>
          <p:cNvSpPr>
            <a:spLocks noGrp="1"/>
          </p:cNvSpPr>
          <p:nvPr>
            <p:ph type="title"/>
          </p:nvPr>
        </p:nvSpPr>
        <p:spPr>
          <a:xfrm>
            <a:off x="838200" y="850058"/>
            <a:ext cx="10515600" cy="840630"/>
          </a:xfrm>
        </p:spPr>
        <p:txBody>
          <a:bodyPr>
            <a:normAutofit/>
          </a:bodyPr>
          <a:lstStyle/>
          <a:p>
            <a:pPr algn="ctr"/>
            <a:r>
              <a:rPr lang="en-US" sz="4000" b="1" i="1" kern="1800" dirty="0">
                <a:solidFill>
                  <a:srgbClr val="0275B3"/>
                </a:solidFill>
                <a:effectLst/>
                <a:latin typeface="PT Sans" panose="020B0503020203020204" pitchFamily="34" charset="0"/>
                <a:ea typeface="Times New Roman" panose="02020603050405020304" pitchFamily="18" charset="0"/>
                <a:cs typeface="Times New Roman" panose="02020603050405020304" pitchFamily="18" charset="0"/>
              </a:rPr>
              <a:t>Abductive Reasoning for </a:t>
            </a:r>
            <a:r>
              <a:rPr lang="en-US" sz="4000" b="1" i="1" kern="1800">
                <a:solidFill>
                  <a:srgbClr val="0275B3"/>
                </a:solidFill>
                <a:effectLst/>
                <a:latin typeface="PT Sans" panose="020B0503020203020204" pitchFamily="34" charset="0"/>
                <a:ea typeface="Times New Roman" panose="02020603050405020304" pitchFamily="18" charset="0"/>
                <a:cs typeface="Times New Roman" panose="02020603050405020304" pitchFamily="18" charset="0"/>
              </a:rPr>
              <a:t>Business Success</a:t>
            </a:r>
            <a:endParaRPr lang="de-DE" sz="4000" b="1" i="1" dirty="0">
              <a:solidFill>
                <a:srgbClr val="0070C0"/>
              </a:solidFill>
            </a:endParaRPr>
          </a:p>
        </p:txBody>
      </p:sp>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8</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sp>
        <p:nvSpPr>
          <p:cNvPr id="12" name="Inhaltsplatzhalter 11">
            <a:extLst>
              <a:ext uri="{FF2B5EF4-FFF2-40B4-BE49-F238E27FC236}">
                <a16:creationId xmlns:a16="http://schemas.microsoft.com/office/drawing/2014/main" id="{91C84FA7-D286-C262-FA0C-0756D0261766}"/>
              </a:ext>
            </a:extLst>
          </p:cNvPr>
          <p:cNvSpPr>
            <a:spLocks noGrp="1"/>
          </p:cNvSpPr>
          <p:nvPr>
            <p:ph idx="1"/>
          </p:nvPr>
        </p:nvSpPr>
        <p:spPr/>
        <p:txBody>
          <a:bodyPr/>
          <a:lstStyle/>
          <a:p>
            <a:pPr marL="0" indent="0">
              <a:lnSpc>
                <a:spcPts val="1560"/>
              </a:lnSpc>
              <a:spcAft>
                <a:spcPts val="750"/>
              </a:spcAft>
              <a:buNone/>
            </a:pPr>
            <a:r>
              <a:rPr lang="en-US" sz="2000" dirty="0">
                <a:solidFill>
                  <a:srgbClr val="3A4348"/>
                </a:solidFill>
                <a:effectLst/>
                <a:ea typeface="Times New Roman" panose="02020603050405020304" pitchFamily="18" charset="0"/>
                <a:cs typeface="Times New Roman" panose="02020603050405020304" pitchFamily="18" charset="0"/>
              </a:rPr>
              <a:t>When trying to solve a business problem, many corporate teams rely on one type of logic. The result: instead of collaborating, the members end up in a power struggle over whose idea will win. It’s frustrating for the team at large, and the solution chosen may be only temporary. Worse, teams may disband before the initial problem is solved. In contrast, by borrowing from traditional academic approaches to problem solving, UX designers use three types of logic to create better solutions (see Figure 1, Credit: Pivot Design Group):</a:t>
            </a:r>
          </a:p>
          <a:p>
            <a:pPr>
              <a:lnSpc>
                <a:spcPts val="1560"/>
              </a:lnSpc>
              <a:spcAft>
                <a:spcPts val="750"/>
              </a:spcAft>
            </a:pPr>
            <a:r>
              <a:rPr lang="en-US" sz="2000" dirty="0">
                <a:solidFill>
                  <a:srgbClr val="3A4348"/>
                </a:solidFill>
                <a:effectLst/>
                <a:ea typeface="Times New Roman" panose="02020603050405020304" pitchFamily="18" charset="0"/>
                <a:cs typeface="Times New Roman" panose="02020603050405020304" pitchFamily="18" charset="0"/>
              </a:rPr>
              <a:t>Inductive logic (generalize solutions that already exist)</a:t>
            </a:r>
          </a:p>
          <a:p>
            <a:pPr>
              <a:lnSpc>
                <a:spcPts val="1560"/>
              </a:lnSpc>
              <a:spcAft>
                <a:spcPts val="750"/>
              </a:spcAft>
            </a:pPr>
            <a:r>
              <a:rPr lang="en-US" sz="2000" dirty="0">
                <a:solidFill>
                  <a:srgbClr val="3A4348"/>
                </a:solidFill>
                <a:effectLst/>
                <a:ea typeface="Times New Roman" panose="02020603050405020304" pitchFamily="18" charset="0"/>
                <a:cs typeface="Times New Roman" panose="02020603050405020304" pitchFamily="18" charset="0"/>
              </a:rPr>
              <a:t>Deductive logic (narrow down existing choices)</a:t>
            </a:r>
            <a:endParaRPr lang="de-DE" sz="2000" dirty="0">
              <a:solidFill>
                <a:srgbClr val="3A4348"/>
              </a:solidFill>
              <a:effectLst/>
              <a:ea typeface="Times New Roman" panose="02020603050405020304" pitchFamily="18" charset="0"/>
              <a:cs typeface="Times New Roman" panose="02020603050405020304" pitchFamily="18" charset="0"/>
            </a:endParaRPr>
          </a:p>
          <a:p>
            <a:pPr>
              <a:lnSpc>
                <a:spcPts val="1560"/>
              </a:lnSpc>
              <a:spcAft>
                <a:spcPts val="750"/>
              </a:spcAft>
            </a:pPr>
            <a:r>
              <a:rPr lang="en-US" sz="2000" dirty="0">
                <a:solidFill>
                  <a:srgbClr val="3A4348"/>
                </a:solidFill>
                <a:effectLst/>
                <a:ea typeface="Times New Roman" panose="02020603050405020304" pitchFamily="18" charset="0"/>
                <a:cs typeface="Times New Roman" panose="02020603050405020304" pitchFamily="18" charset="0"/>
              </a:rPr>
              <a:t>Abductive reasoning (a combination of inductive and deductive methods that encourages expansive thinking)</a:t>
            </a:r>
            <a:endParaRPr lang="de-DE" sz="2000" dirty="0">
              <a:solidFill>
                <a:srgbClr val="3A4348"/>
              </a:solidFill>
              <a:effectLst/>
              <a:ea typeface="Calibri" panose="020F0502020204030204" pitchFamily="34" charset="0"/>
              <a:cs typeface="Times New Roman" panose="02020603050405020304" pitchFamily="18" charset="0"/>
            </a:endParaRPr>
          </a:p>
          <a:p>
            <a:pPr marL="0" indent="0">
              <a:buNone/>
            </a:pPr>
            <a:endParaRPr lang="de-DE" dirty="0"/>
          </a:p>
        </p:txBody>
      </p:sp>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1396" y="6101615"/>
            <a:ext cx="920848" cy="72711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Definitions of the three types of logic. Inductive logic: generalize existing ideas. Deductive logic: narrow down existing choices. Abductive reasoning: a combination approach––create space to generate new ideas.">
            <a:extLst>
              <a:ext uri="{FF2B5EF4-FFF2-40B4-BE49-F238E27FC236}">
                <a16:creationId xmlns:a16="http://schemas.microsoft.com/office/drawing/2014/main" id="{B3460756-3327-83C7-9FF5-973DC6203E3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8798" y="4377201"/>
            <a:ext cx="4114800" cy="1938564"/>
          </a:xfrm>
          <a:prstGeom prst="rect">
            <a:avLst/>
          </a:prstGeom>
          <a:noFill/>
          <a:ln>
            <a:noFill/>
          </a:ln>
        </p:spPr>
      </p:pic>
    </p:spTree>
    <p:extLst>
      <p:ext uri="{BB962C8B-B14F-4D97-AF65-F5344CB8AC3E}">
        <p14:creationId xmlns:p14="http://schemas.microsoft.com/office/powerpoint/2010/main" val="114471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DC867937-6A7E-0A8D-ED31-0BFA6A6D414B}"/>
              </a:ext>
            </a:extLst>
          </p:cNvPr>
          <p:cNvSpPr>
            <a:spLocks noGrp="1"/>
          </p:cNvSpPr>
          <p:nvPr>
            <p:ph type="ftr" sz="quarter" idx="11"/>
          </p:nvPr>
        </p:nvSpPr>
        <p:spPr/>
        <p:txBody>
          <a:bodyPr/>
          <a:lstStyle/>
          <a:p>
            <a:r>
              <a:rPr lang="de-DE"/>
              <a:t>© Anatol Reibold, 14.01.2024</a:t>
            </a:r>
          </a:p>
        </p:txBody>
      </p:sp>
      <p:sp>
        <p:nvSpPr>
          <p:cNvPr id="5" name="Foliennummernplatzhalter 4">
            <a:extLst>
              <a:ext uri="{FF2B5EF4-FFF2-40B4-BE49-F238E27FC236}">
                <a16:creationId xmlns:a16="http://schemas.microsoft.com/office/drawing/2014/main" id="{13D45583-B28A-7454-BAEC-BF14E7A32FB4}"/>
              </a:ext>
            </a:extLst>
          </p:cNvPr>
          <p:cNvSpPr>
            <a:spLocks noGrp="1"/>
          </p:cNvSpPr>
          <p:nvPr>
            <p:ph type="sldNum" sz="quarter" idx="12"/>
          </p:nvPr>
        </p:nvSpPr>
        <p:spPr/>
        <p:txBody>
          <a:bodyPr/>
          <a:lstStyle/>
          <a:p>
            <a:pPr algn="ctr"/>
            <a:fld id="{3B26D51A-C1E0-42FB-B993-F3371D2DFFDE}" type="slidenum">
              <a:rPr lang="de-DE" smtClean="0"/>
              <a:pPr algn="ctr"/>
              <a:t>9</a:t>
            </a:fld>
            <a:endParaRPr lang="de-DE" dirty="0"/>
          </a:p>
        </p:txBody>
      </p:sp>
      <p:pic>
        <p:nvPicPr>
          <p:cNvPr id="6" name="Grafik 5">
            <a:extLst>
              <a:ext uri="{FF2B5EF4-FFF2-40B4-BE49-F238E27FC236}">
                <a16:creationId xmlns:a16="http://schemas.microsoft.com/office/drawing/2014/main" id="{5B3A3BB4-58A9-02A1-8030-1C81E7383EC5}"/>
              </a:ext>
            </a:extLst>
          </p:cNvPr>
          <p:cNvPicPr>
            <a:picLocks noChangeAspect="1"/>
          </p:cNvPicPr>
          <p:nvPr/>
        </p:nvPicPr>
        <p:blipFill>
          <a:blip r:embed="rId2"/>
          <a:stretch>
            <a:fillRect/>
          </a:stretch>
        </p:blipFill>
        <p:spPr>
          <a:xfrm>
            <a:off x="0" y="55035"/>
            <a:ext cx="2353901" cy="615636"/>
          </a:xfrm>
          <a:prstGeom prst="rect">
            <a:avLst/>
          </a:prstGeom>
        </p:spPr>
      </p:pic>
      <p:pic>
        <p:nvPicPr>
          <p:cNvPr id="7" name="Grafik 6">
            <a:extLst>
              <a:ext uri="{FF2B5EF4-FFF2-40B4-BE49-F238E27FC236}">
                <a16:creationId xmlns:a16="http://schemas.microsoft.com/office/drawing/2014/main" id="{E48E0714-CB57-36F4-FEC9-AC34FC003670}"/>
              </a:ext>
            </a:extLst>
          </p:cNvPr>
          <p:cNvPicPr>
            <a:picLocks noChangeAspect="1"/>
          </p:cNvPicPr>
          <p:nvPr/>
        </p:nvPicPr>
        <p:blipFill>
          <a:blip r:embed="rId3"/>
          <a:stretch>
            <a:fillRect/>
          </a:stretch>
        </p:blipFill>
        <p:spPr>
          <a:xfrm>
            <a:off x="10200107" y="136516"/>
            <a:ext cx="1448554" cy="389299"/>
          </a:xfrm>
          <a:prstGeom prst="rect">
            <a:avLst/>
          </a:prstGeom>
        </p:spPr>
      </p:pic>
      <p:pic>
        <p:nvPicPr>
          <p:cNvPr id="8" name="Picture 7">
            <a:extLst>
              <a:ext uri="{FF2B5EF4-FFF2-40B4-BE49-F238E27FC236}">
                <a16:creationId xmlns:a16="http://schemas.microsoft.com/office/drawing/2014/main" id="{F00165BC-8D12-7AC2-5378-DF11D4F38F31}"/>
              </a:ext>
            </a:extLst>
          </p:cNvPr>
          <p:cNvPicPr>
            <a:picLocks noChangeAspect="1"/>
          </p:cNvPicPr>
          <p:nvPr/>
        </p:nvPicPr>
        <p:blipFill>
          <a:blip r:embed="rId4"/>
          <a:stretch>
            <a:fillRect/>
          </a:stretch>
        </p:blipFill>
        <p:spPr>
          <a:xfrm>
            <a:off x="0" y="6101615"/>
            <a:ext cx="1815548" cy="727118"/>
          </a:xfrm>
          <a:prstGeom prst="rect">
            <a:avLst/>
          </a:prstGeom>
        </p:spPr>
      </p:pic>
      <p:pic>
        <p:nvPicPr>
          <p:cNvPr id="13" name="Picture 2" descr="Cardis.io">
            <a:extLst>
              <a:ext uri="{FF2B5EF4-FFF2-40B4-BE49-F238E27FC236}">
                <a16:creationId xmlns:a16="http://schemas.microsoft.com/office/drawing/2014/main" id="{C85E75EB-1D43-542B-F9F6-05C40E9A1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1396" y="6101615"/>
            <a:ext cx="920848" cy="727118"/>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Diagram includes examples of UXD research methods and how they align with the modes of logic. Inductive reasoning includes personas, one-on-one interviews, ethnographic field research, surveys, and card sorting. Deductive reasoning includes card sorting, landscape review, prototype testing, and eye-tracking. Abductive reasoning includes all of the mentioned methods.">
            <a:extLst>
              <a:ext uri="{FF2B5EF4-FFF2-40B4-BE49-F238E27FC236}">
                <a16:creationId xmlns:a16="http://schemas.microsoft.com/office/drawing/2014/main" id="{8E21EADB-F377-8C60-3B25-EFAECC1D9DA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5640" y="888047"/>
            <a:ext cx="5760720" cy="5081905"/>
          </a:xfrm>
          <a:prstGeom prst="rect">
            <a:avLst/>
          </a:prstGeom>
          <a:noFill/>
          <a:ln>
            <a:noFill/>
          </a:ln>
        </p:spPr>
      </p:pic>
    </p:spTree>
    <p:extLst>
      <p:ext uri="{BB962C8B-B14F-4D97-AF65-F5344CB8AC3E}">
        <p14:creationId xmlns:p14="http://schemas.microsoft.com/office/powerpoint/2010/main" val="372789197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2957</Words>
  <Application>Microsoft Office PowerPoint</Application>
  <PresentationFormat>Breitbild</PresentationFormat>
  <Paragraphs>232</Paragraphs>
  <Slides>31</Slides>
  <Notes>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31</vt:i4>
      </vt:variant>
    </vt:vector>
  </HeadingPairs>
  <TitlesOfParts>
    <vt:vector size="44" baseType="lpstr">
      <vt:lpstr>Arial</vt:lpstr>
      <vt:lpstr>Calibri</vt:lpstr>
      <vt:lpstr>Calibri Light</vt:lpstr>
      <vt:lpstr>Cambria Math</vt:lpstr>
      <vt:lpstr>GentiumBookBasic</vt:lpstr>
      <vt:lpstr>inherit</vt:lpstr>
      <vt:lpstr>Linux Libertine</vt:lpstr>
      <vt:lpstr>NewBaskervilleStd-Roman</vt:lpstr>
      <vt:lpstr>Open Sans</vt:lpstr>
      <vt:lpstr>PT Sans</vt:lpstr>
      <vt:lpstr>Raleway</vt:lpstr>
      <vt:lpstr>Times New Roman</vt:lpstr>
      <vt:lpstr>Office</vt:lpstr>
      <vt:lpstr>Towards Word Logic Day, 2024 An Ontological Event Abductive Reasoning and Argument Mining</vt:lpstr>
      <vt:lpstr>Content</vt:lpstr>
      <vt:lpstr>Components of an ontology</vt:lpstr>
      <vt:lpstr>Reasoning in ontologies</vt:lpstr>
      <vt:lpstr>Wuxing</vt:lpstr>
      <vt:lpstr>Dilemma, trilemma, n-lemma</vt:lpstr>
      <vt:lpstr>Eight reasons from Peirce</vt:lpstr>
      <vt:lpstr>Abductive Reasoning for Business Success</vt:lpstr>
      <vt:lpstr>PowerPoint-Präsentation</vt:lpstr>
      <vt:lpstr>Argumentation Theory</vt:lpstr>
      <vt:lpstr> Twelve characteristics of logical argumentation I </vt:lpstr>
      <vt:lpstr> Twelve characteristics of logical argumentation II </vt:lpstr>
      <vt:lpstr> Twelve characteristics of logical argumentation III </vt:lpstr>
      <vt:lpstr>Scheme for argument from expert opinion</vt:lpstr>
      <vt:lpstr>Some common argumentation schemes</vt:lpstr>
      <vt:lpstr>Some common types of speech acts</vt:lpstr>
      <vt:lpstr>Seven types of dialogue</vt:lpstr>
      <vt:lpstr>PowerPoint-Präsentation</vt:lpstr>
      <vt:lpstr>Periodic Table of Arguments (PTA):  Argument form I</vt:lpstr>
      <vt:lpstr>Periodic Table of Arguments (PTA):  Argument form II </vt:lpstr>
      <vt:lpstr>Argument Mining</vt:lpstr>
      <vt:lpstr>Argument Mining (Books)</vt:lpstr>
      <vt:lpstr>Argument Mining in different contexts</vt:lpstr>
      <vt:lpstr>Argument-as-Activity</vt:lpstr>
      <vt:lpstr>Argument Mining (Internet Links)</vt:lpstr>
      <vt:lpstr>Argument Mining and Translation (Question)</vt:lpstr>
      <vt:lpstr>Bibliography (Abductive Theory I)</vt:lpstr>
      <vt:lpstr>Bibliography (Abductive Theory II)</vt:lpstr>
      <vt:lpstr>Bibliography (Douglas N. Walton)</vt:lpstr>
      <vt:lpstr>Bibliography (Argumentation Theory)</vt:lpstr>
      <vt:lpstr>Bibliography (Argument Mining)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Word Logic Day, 2024 An Ontological Event Abductive Reasoning and Argument Mining</dc:title>
  <dc:creator>Anatol Reibold</dc:creator>
  <cp:lastModifiedBy>Anatol Reibold</cp:lastModifiedBy>
  <cp:revision>30</cp:revision>
  <dcterms:created xsi:type="dcterms:W3CDTF">2024-01-10T12:13:19Z</dcterms:created>
  <dcterms:modified xsi:type="dcterms:W3CDTF">2024-01-12T07:54:41Z</dcterms:modified>
</cp:coreProperties>
</file>