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0"/>
  </p:notesMasterIdLst>
  <p:sldIdLst>
    <p:sldId id="256" r:id="rId3"/>
    <p:sldId id="342" r:id="rId4"/>
    <p:sldId id="343" r:id="rId5"/>
    <p:sldId id="344" r:id="rId6"/>
    <p:sldId id="345" r:id="rId7"/>
    <p:sldId id="258" r:id="rId8"/>
    <p:sldId id="259" r:id="rId9"/>
    <p:sldId id="338" r:id="rId10"/>
    <p:sldId id="339" r:id="rId11"/>
    <p:sldId id="260" r:id="rId12"/>
    <p:sldId id="261" r:id="rId13"/>
    <p:sldId id="336" r:id="rId14"/>
    <p:sldId id="265" r:id="rId15"/>
    <p:sldId id="266" r:id="rId16"/>
    <p:sldId id="335" r:id="rId17"/>
    <p:sldId id="267" r:id="rId18"/>
    <p:sldId id="268" r:id="rId19"/>
    <p:sldId id="337" r:id="rId20"/>
    <p:sldId id="269" r:id="rId21"/>
    <p:sldId id="270" r:id="rId22"/>
    <p:sldId id="271" r:id="rId23"/>
    <p:sldId id="275" r:id="rId24"/>
    <p:sldId id="340" r:id="rId25"/>
    <p:sldId id="346" r:id="rId26"/>
    <p:sldId id="347" r:id="rId27"/>
    <p:sldId id="348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332" r:id="rId37"/>
    <p:sldId id="333" r:id="rId38"/>
    <p:sldId id="325" r:id="rId39"/>
  </p:sldIdLst>
  <p:sldSz cx="9144000" cy="6858000" type="screen4x3"/>
  <p:notesSz cx="6781800" cy="99187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45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6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>
            <a:extLst>
              <a:ext uri="{FF2B5EF4-FFF2-40B4-BE49-F238E27FC236}">
                <a16:creationId xmlns:a16="http://schemas.microsoft.com/office/drawing/2014/main" id="{ED91FFEC-F753-B7F2-0706-A38F8B55D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1800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099" name="AutoShape 2">
            <a:extLst>
              <a:ext uri="{FF2B5EF4-FFF2-40B4-BE49-F238E27FC236}">
                <a16:creationId xmlns:a16="http://schemas.microsoft.com/office/drawing/2014/main" id="{015A1556-0557-C91F-8AA5-7EED5427C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00" name="AutoShape 3">
            <a:extLst>
              <a:ext uri="{FF2B5EF4-FFF2-40B4-BE49-F238E27FC236}">
                <a16:creationId xmlns:a16="http://schemas.microsoft.com/office/drawing/2014/main" id="{6BE6AFEF-844D-2800-1AFA-98BE40928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01" name="AutoShape 4">
            <a:extLst>
              <a:ext uri="{FF2B5EF4-FFF2-40B4-BE49-F238E27FC236}">
                <a16:creationId xmlns:a16="http://schemas.microsoft.com/office/drawing/2014/main" id="{A2A999F7-88A3-4E44-51EE-DFFA14138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02" name="AutoShape 5">
            <a:extLst>
              <a:ext uri="{FF2B5EF4-FFF2-40B4-BE49-F238E27FC236}">
                <a16:creationId xmlns:a16="http://schemas.microsoft.com/office/drawing/2014/main" id="{5AD71226-0047-CEB4-2E13-1275ABD56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03" name="AutoShape 6">
            <a:extLst>
              <a:ext uri="{FF2B5EF4-FFF2-40B4-BE49-F238E27FC236}">
                <a16:creationId xmlns:a16="http://schemas.microsoft.com/office/drawing/2014/main" id="{7F8553AA-9FB1-E9F4-4A58-0ED0E5DA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04" name="AutoShape 7">
            <a:extLst>
              <a:ext uri="{FF2B5EF4-FFF2-40B4-BE49-F238E27FC236}">
                <a16:creationId xmlns:a16="http://schemas.microsoft.com/office/drawing/2014/main" id="{ECB30A87-9FA2-EAB6-ED05-98B317AA2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05" name="AutoShape 8">
            <a:extLst>
              <a:ext uri="{FF2B5EF4-FFF2-40B4-BE49-F238E27FC236}">
                <a16:creationId xmlns:a16="http://schemas.microsoft.com/office/drawing/2014/main" id="{3C8F568B-7198-5ABA-EC6F-00D51A3E4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06" name="AutoShape 9">
            <a:extLst>
              <a:ext uri="{FF2B5EF4-FFF2-40B4-BE49-F238E27FC236}">
                <a16:creationId xmlns:a16="http://schemas.microsoft.com/office/drawing/2014/main" id="{43D598ED-0C4C-89CE-5F4B-6F555FB49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07" name="AutoShape 10">
            <a:extLst>
              <a:ext uri="{FF2B5EF4-FFF2-40B4-BE49-F238E27FC236}">
                <a16:creationId xmlns:a16="http://schemas.microsoft.com/office/drawing/2014/main" id="{99D29D19-C089-A394-33FD-E5D0409F3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08" name="AutoShape 11">
            <a:extLst>
              <a:ext uri="{FF2B5EF4-FFF2-40B4-BE49-F238E27FC236}">
                <a16:creationId xmlns:a16="http://schemas.microsoft.com/office/drawing/2014/main" id="{0C57C6E0-7B40-36FB-A146-4A32C057B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09" name="AutoShape 12">
            <a:extLst>
              <a:ext uri="{FF2B5EF4-FFF2-40B4-BE49-F238E27FC236}">
                <a16:creationId xmlns:a16="http://schemas.microsoft.com/office/drawing/2014/main" id="{9BDCBA07-B868-0667-C2D3-F3BD4E694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10" name="AutoShape 13">
            <a:extLst>
              <a:ext uri="{FF2B5EF4-FFF2-40B4-BE49-F238E27FC236}">
                <a16:creationId xmlns:a16="http://schemas.microsoft.com/office/drawing/2014/main" id="{85D3158C-101E-5E9B-3505-397A8746A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11" name="AutoShape 14">
            <a:extLst>
              <a:ext uri="{FF2B5EF4-FFF2-40B4-BE49-F238E27FC236}">
                <a16:creationId xmlns:a16="http://schemas.microsoft.com/office/drawing/2014/main" id="{3F9574A6-C157-CE9A-33E0-7A01B8D53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12" name="AutoShape 15">
            <a:extLst>
              <a:ext uri="{FF2B5EF4-FFF2-40B4-BE49-F238E27FC236}">
                <a16:creationId xmlns:a16="http://schemas.microsoft.com/office/drawing/2014/main" id="{78FF455D-FA16-1DAF-C246-F416E1934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83388" cy="9918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088" name="Rectangle 16">
            <a:extLst>
              <a:ext uri="{FF2B5EF4-FFF2-40B4-BE49-F238E27FC236}">
                <a16:creationId xmlns:a16="http://schemas.microsoft.com/office/drawing/2014/main" id="{A8860C7B-0E3E-237B-5072-D46AE60CC2E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1465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9" name="Rectangle 17">
            <a:extLst>
              <a:ext uri="{FF2B5EF4-FFF2-40B4-BE49-F238E27FC236}">
                <a16:creationId xmlns:a16="http://schemas.microsoft.com/office/drawing/2014/main" id="{7CA6A288-FBF4-E0F6-8B8B-1E599539E83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3338" y="0"/>
            <a:ext cx="291465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15" name="Rectangle 18">
            <a:extLst>
              <a:ext uri="{FF2B5EF4-FFF2-40B4-BE49-F238E27FC236}">
                <a16:creationId xmlns:a16="http://schemas.microsoft.com/office/drawing/2014/main" id="{81623036-A081-5736-2EB8-2588B57CCC4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744538"/>
            <a:ext cx="4933950" cy="37163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id="{078990FD-D99B-BB2E-BD34-F2BCA262AC2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04875" y="4711700"/>
            <a:ext cx="4948238" cy="446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id="{2BC58D15-C9BE-AF30-7E23-FA05B76C7BA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23400"/>
            <a:ext cx="2914650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7D741D19-0714-D16D-F117-39BCAC29B21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3338" y="9423400"/>
            <a:ext cx="2914650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340D355-B59B-4EAA-876B-882C014116C1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1">
            <a:extLst>
              <a:ext uri="{FF2B5EF4-FFF2-40B4-BE49-F238E27FC236}">
                <a16:creationId xmlns:a16="http://schemas.microsoft.com/office/drawing/2014/main" id="{7A31E5FB-9F22-5B11-E0EF-7049AF35925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CA8ADC-736F-405C-AE71-B304AD427BAD}" type="slidenum">
              <a:rPr lang="en-GB" altLang="de-DE" smtClean="0"/>
              <a:pPr>
                <a:spcBef>
                  <a:spcPct val="0"/>
                </a:spcBef>
              </a:pPr>
              <a:t>1</a:t>
            </a:fld>
            <a:endParaRPr lang="en-GB" altLang="de-DE"/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2866EB6E-ADB1-613F-0084-5E91FC408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7762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C10FCF70-5D56-63DF-9141-2B9BE7777C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1">
            <a:extLst>
              <a:ext uri="{FF2B5EF4-FFF2-40B4-BE49-F238E27FC236}">
                <a16:creationId xmlns:a16="http://schemas.microsoft.com/office/drawing/2014/main" id="{5AAEBB53-9A2C-D2C5-494B-A47C5187AE8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5B4CAB-CF96-42BA-86F8-7EFD048B55B6}" type="slidenum">
              <a:rPr lang="en-GB" altLang="de-DE" smtClean="0"/>
              <a:pPr>
                <a:spcBef>
                  <a:spcPct val="0"/>
                </a:spcBef>
              </a:pPr>
              <a:t>16</a:t>
            </a:fld>
            <a:endParaRPr lang="en-GB" altLang="de-DE"/>
          </a:p>
        </p:txBody>
      </p:sp>
      <p:sp>
        <p:nvSpPr>
          <p:cNvPr id="30723" name="Text Box 1">
            <a:extLst>
              <a:ext uri="{FF2B5EF4-FFF2-40B4-BE49-F238E27FC236}">
                <a16:creationId xmlns:a16="http://schemas.microsoft.com/office/drawing/2014/main" id="{2ED05DC4-0684-629B-D283-6A10FFD5C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7762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33E07DB8-C514-28D8-878C-2FEE9F6EDD6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1">
            <a:extLst>
              <a:ext uri="{FF2B5EF4-FFF2-40B4-BE49-F238E27FC236}">
                <a16:creationId xmlns:a16="http://schemas.microsoft.com/office/drawing/2014/main" id="{D08917AA-782B-FF0D-B656-7432097398B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658BA1-9572-4426-A4A8-C3E336AC6B56}" type="slidenum">
              <a:rPr lang="en-GB" altLang="de-DE" smtClean="0"/>
              <a:pPr>
                <a:spcBef>
                  <a:spcPct val="0"/>
                </a:spcBef>
              </a:pPr>
              <a:t>17</a:t>
            </a:fld>
            <a:endParaRPr lang="en-GB" altLang="de-DE"/>
          </a:p>
        </p:txBody>
      </p:sp>
      <p:sp>
        <p:nvSpPr>
          <p:cNvPr id="32771" name="Text Box 1">
            <a:extLst>
              <a:ext uri="{FF2B5EF4-FFF2-40B4-BE49-F238E27FC236}">
                <a16:creationId xmlns:a16="http://schemas.microsoft.com/office/drawing/2014/main" id="{A6E568C0-6777-7770-5A22-74E69C7E2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7762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64D2CDEE-25B1-C0D5-A8EB-167BE2C5DEA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1">
            <a:extLst>
              <a:ext uri="{FF2B5EF4-FFF2-40B4-BE49-F238E27FC236}">
                <a16:creationId xmlns:a16="http://schemas.microsoft.com/office/drawing/2014/main" id="{888E747D-8130-FC14-76C8-34E8A86A4EB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FBDC2E-8821-49C1-966C-89BE8C4A38B4}" type="slidenum">
              <a:rPr lang="en-GB" altLang="de-DE" smtClean="0"/>
              <a:pPr>
                <a:spcBef>
                  <a:spcPct val="0"/>
                </a:spcBef>
              </a:pPr>
              <a:t>19</a:t>
            </a:fld>
            <a:endParaRPr lang="en-GB" altLang="de-DE"/>
          </a:p>
        </p:txBody>
      </p:sp>
      <p:sp>
        <p:nvSpPr>
          <p:cNvPr id="35843" name="Text Box 1">
            <a:extLst>
              <a:ext uri="{FF2B5EF4-FFF2-40B4-BE49-F238E27FC236}">
                <a16:creationId xmlns:a16="http://schemas.microsoft.com/office/drawing/2014/main" id="{876847FB-0402-EF58-53E0-AC3D3249F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25" y="744538"/>
            <a:ext cx="495935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83D848B0-4AEE-11DF-5F46-FC3949368F2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1">
            <a:extLst>
              <a:ext uri="{FF2B5EF4-FFF2-40B4-BE49-F238E27FC236}">
                <a16:creationId xmlns:a16="http://schemas.microsoft.com/office/drawing/2014/main" id="{9848681B-E307-7531-A214-E12B8F53B26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C066E8-51B7-49BE-B71C-BF3AA1C190AB}" type="slidenum">
              <a:rPr lang="en-GB" altLang="de-DE" smtClean="0"/>
              <a:pPr>
                <a:spcBef>
                  <a:spcPct val="0"/>
                </a:spcBef>
              </a:pPr>
              <a:t>20</a:t>
            </a:fld>
            <a:endParaRPr lang="en-GB" altLang="de-DE"/>
          </a:p>
        </p:txBody>
      </p:sp>
      <p:sp>
        <p:nvSpPr>
          <p:cNvPr id="37891" name="Text Box 1">
            <a:extLst>
              <a:ext uri="{FF2B5EF4-FFF2-40B4-BE49-F238E27FC236}">
                <a16:creationId xmlns:a16="http://schemas.microsoft.com/office/drawing/2014/main" id="{38E03FEF-62B3-FF14-C6F1-A11F72C8D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25" y="744538"/>
            <a:ext cx="495935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9D025787-4412-20DC-0676-306FC3245D3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1">
            <a:extLst>
              <a:ext uri="{FF2B5EF4-FFF2-40B4-BE49-F238E27FC236}">
                <a16:creationId xmlns:a16="http://schemas.microsoft.com/office/drawing/2014/main" id="{A613CFE7-0FD6-4BD2-82B7-138260B4451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786D96-5AEB-447A-93DD-F579ED90705C}" type="slidenum">
              <a:rPr lang="en-GB" altLang="de-DE" smtClean="0"/>
              <a:pPr>
                <a:spcBef>
                  <a:spcPct val="0"/>
                </a:spcBef>
              </a:pPr>
              <a:t>21</a:t>
            </a:fld>
            <a:endParaRPr lang="en-GB" altLang="de-DE"/>
          </a:p>
        </p:txBody>
      </p:sp>
      <p:sp>
        <p:nvSpPr>
          <p:cNvPr id="39939" name="Text Box 1">
            <a:extLst>
              <a:ext uri="{FF2B5EF4-FFF2-40B4-BE49-F238E27FC236}">
                <a16:creationId xmlns:a16="http://schemas.microsoft.com/office/drawing/2014/main" id="{468C1556-E133-A5C2-BAAE-F38EC44EB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25" y="744538"/>
            <a:ext cx="495935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3819C807-6CD8-83C4-3975-398547F27D1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1">
            <a:extLst>
              <a:ext uri="{FF2B5EF4-FFF2-40B4-BE49-F238E27FC236}">
                <a16:creationId xmlns:a16="http://schemas.microsoft.com/office/drawing/2014/main" id="{F728EBE5-7A87-A992-4A63-63E1FF59FF2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39FB7A8-E86E-4AC6-828E-A915C2B8F83C}" type="slidenum">
              <a:rPr lang="en-GB" altLang="de-DE" smtClean="0"/>
              <a:pPr>
                <a:spcBef>
                  <a:spcPct val="0"/>
                </a:spcBef>
              </a:pPr>
              <a:t>22</a:t>
            </a:fld>
            <a:endParaRPr lang="en-GB" altLang="de-DE"/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7178219D-7C64-660B-5EBC-763B0FD55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4587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99C6A6A9-6141-9493-A8AB-3980487DF0B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1">
            <a:extLst>
              <a:ext uri="{FF2B5EF4-FFF2-40B4-BE49-F238E27FC236}">
                <a16:creationId xmlns:a16="http://schemas.microsoft.com/office/drawing/2014/main" id="{5BEC25A4-E47E-A612-C857-16385D787B7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5D0D2A-C85E-4BCA-9BC5-3B81BAFE96AC}" type="slidenum">
              <a:rPr lang="en-GB" altLang="de-DE" smtClean="0"/>
              <a:pPr>
                <a:spcBef>
                  <a:spcPct val="0"/>
                </a:spcBef>
              </a:pPr>
              <a:t>27</a:t>
            </a:fld>
            <a:endParaRPr lang="en-GB" altLang="de-DE"/>
          </a:p>
        </p:txBody>
      </p:sp>
      <p:sp>
        <p:nvSpPr>
          <p:cNvPr id="48131" name="Text Box 1">
            <a:extLst>
              <a:ext uri="{FF2B5EF4-FFF2-40B4-BE49-F238E27FC236}">
                <a16:creationId xmlns:a16="http://schemas.microsoft.com/office/drawing/2014/main" id="{6D43DC43-A514-9B6D-7340-0C04856DC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4030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9C8CE949-CF7F-59DF-EAB5-F734AD07ED4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1">
            <a:extLst>
              <a:ext uri="{FF2B5EF4-FFF2-40B4-BE49-F238E27FC236}">
                <a16:creationId xmlns:a16="http://schemas.microsoft.com/office/drawing/2014/main" id="{3F3B3E3C-4B79-B501-E7C3-4EF090B9078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21D670-2A16-4C1E-8E57-43C83FC0D295}" type="slidenum">
              <a:rPr lang="en-GB" altLang="de-DE" smtClean="0"/>
              <a:pPr>
                <a:spcBef>
                  <a:spcPct val="0"/>
                </a:spcBef>
              </a:pPr>
              <a:t>28</a:t>
            </a:fld>
            <a:endParaRPr lang="en-GB" altLang="de-DE"/>
          </a:p>
        </p:txBody>
      </p:sp>
      <p:sp>
        <p:nvSpPr>
          <p:cNvPr id="50179" name="Text Box 1">
            <a:extLst>
              <a:ext uri="{FF2B5EF4-FFF2-40B4-BE49-F238E27FC236}">
                <a16:creationId xmlns:a16="http://schemas.microsoft.com/office/drawing/2014/main" id="{ED51D02B-DDDF-D387-21AC-8D716C604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4030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48917082-7C18-7143-DFE1-EBD9F09612F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1">
            <a:extLst>
              <a:ext uri="{FF2B5EF4-FFF2-40B4-BE49-F238E27FC236}">
                <a16:creationId xmlns:a16="http://schemas.microsoft.com/office/drawing/2014/main" id="{DC68A66C-4A76-EDA3-433B-910B5EAB1AF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0D281B-7CB0-442D-B0EB-8E96665E61C4}" type="slidenum">
              <a:rPr lang="en-GB" altLang="de-DE" smtClean="0"/>
              <a:pPr>
                <a:spcBef>
                  <a:spcPct val="0"/>
                </a:spcBef>
              </a:pPr>
              <a:t>29</a:t>
            </a:fld>
            <a:endParaRPr lang="en-GB" altLang="de-DE"/>
          </a:p>
        </p:txBody>
      </p:sp>
      <p:sp>
        <p:nvSpPr>
          <p:cNvPr id="52227" name="Text Box 1">
            <a:extLst>
              <a:ext uri="{FF2B5EF4-FFF2-40B4-BE49-F238E27FC236}">
                <a16:creationId xmlns:a16="http://schemas.microsoft.com/office/drawing/2014/main" id="{34F80756-5385-AE95-9BC2-5F40A50B9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4030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96F75856-0FAA-293A-98E9-E1504ED786D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1">
            <a:extLst>
              <a:ext uri="{FF2B5EF4-FFF2-40B4-BE49-F238E27FC236}">
                <a16:creationId xmlns:a16="http://schemas.microsoft.com/office/drawing/2014/main" id="{35221A75-C872-53CB-08BD-352C1C6A386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061F27-74A4-4D77-90E8-1A1CC0F27A57}" type="slidenum">
              <a:rPr lang="en-GB" altLang="de-DE" smtClean="0"/>
              <a:pPr>
                <a:spcBef>
                  <a:spcPct val="0"/>
                </a:spcBef>
              </a:pPr>
              <a:t>30</a:t>
            </a:fld>
            <a:endParaRPr lang="en-GB" altLang="de-DE"/>
          </a:p>
        </p:txBody>
      </p:sp>
      <p:sp>
        <p:nvSpPr>
          <p:cNvPr id="54275" name="Text Box 1">
            <a:extLst>
              <a:ext uri="{FF2B5EF4-FFF2-40B4-BE49-F238E27FC236}">
                <a16:creationId xmlns:a16="http://schemas.microsoft.com/office/drawing/2014/main" id="{3A0AA0E6-8785-39A5-4804-69495266E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37125" cy="3719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CE7129AE-D31E-0F52-C9F6-1D333BCCEF9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>
            <a:extLst>
              <a:ext uri="{FF2B5EF4-FFF2-40B4-BE49-F238E27FC236}">
                <a16:creationId xmlns:a16="http://schemas.microsoft.com/office/drawing/2014/main" id="{EA7BDBFA-1FC4-7FC8-554A-031E7E9B7B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44538"/>
            <a:ext cx="4956175" cy="3717925"/>
          </a:xfrm>
          <a:ln/>
        </p:spPr>
      </p:sp>
      <p:sp>
        <p:nvSpPr>
          <p:cNvPr id="10243" name="Notizenplatzhalter 2">
            <a:extLst>
              <a:ext uri="{FF2B5EF4-FFF2-40B4-BE49-F238E27FC236}">
                <a16:creationId xmlns:a16="http://schemas.microsoft.com/office/drawing/2014/main" id="{D16491AC-3B8D-E5CE-191F-6A90430DC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10244" name="Foliennummernplatzhalter 3">
            <a:extLst>
              <a:ext uri="{FF2B5EF4-FFF2-40B4-BE49-F238E27FC236}">
                <a16:creationId xmlns:a16="http://schemas.microsoft.com/office/drawing/2014/main" id="{8A1B7B0D-0A55-879B-FE0D-696BF91C3676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fld id="{44A316BA-063E-471F-B701-CFA5649BA828}" type="slidenum">
              <a:rPr lang="en-GB" altLang="de-DE" smtClean="0"/>
              <a:pPr>
                <a:spcBef>
                  <a:spcPct val="0"/>
                </a:spcBef>
                <a:buFont typeface="Wingdings" panose="05000000000000000000" pitchFamily="2" charset="2"/>
                <a:buNone/>
              </a:pPr>
              <a:t>4</a:t>
            </a:fld>
            <a:endParaRPr lang="en-GB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1">
            <a:extLst>
              <a:ext uri="{FF2B5EF4-FFF2-40B4-BE49-F238E27FC236}">
                <a16:creationId xmlns:a16="http://schemas.microsoft.com/office/drawing/2014/main" id="{DBDA32FA-45A4-6CBA-A3CC-B9B7C237896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322B9C-067D-4984-8B2E-62D23B84D29B}" type="slidenum">
              <a:rPr lang="en-GB" altLang="de-DE" smtClean="0"/>
              <a:pPr>
                <a:spcBef>
                  <a:spcPct val="0"/>
                </a:spcBef>
              </a:pPr>
              <a:t>31</a:t>
            </a:fld>
            <a:endParaRPr lang="en-GB" altLang="de-DE"/>
          </a:p>
        </p:txBody>
      </p:sp>
      <p:sp>
        <p:nvSpPr>
          <p:cNvPr id="56323" name="Text Box 1">
            <a:extLst>
              <a:ext uri="{FF2B5EF4-FFF2-40B4-BE49-F238E27FC236}">
                <a16:creationId xmlns:a16="http://schemas.microsoft.com/office/drawing/2014/main" id="{2D20BE63-9897-1B8B-BF26-4C92C097D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4030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DAB8DEA6-B159-977A-BE49-3B490DD892B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1">
            <a:extLst>
              <a:ext uri="{FF2B5EF4-FFF2-40B4-BE49-F238E27FC236}">
                <a16:creationId xmlns:a16="http://schemas.microsoft.com/office/drawing/2014/main" id="{DDC0AE80-EB2E-3FBD-F2BF-76358DBD31C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FA58B0-F184-4EBE-B66C-E307132873F0}" type="slidenum">
              <a:rPr lang="en-GB" altLang="de-DE" smtClean="0"/>
              <a:pPr>
                <a:spcBef>
                  <a:spcPct val="0"/>
                </a:spcBef>
              </a:pPr>
              <a:t>32</a:t>
            </a:fld>
            <a:endParaRPr lang="en-GB" altLang="de-DE"/>
          </a:p>
        </p:txBody>
      </p:sp>
      <p:sp>
        <p:nvSpPr>
          <p:cNvPr id="58371" name="Text Box 1">
            <a:extLst>
              <a:ext uri="{FF2B5EF4-FFF2-40B4-BE49-F238E27FC236}">
                <a16:creationId xmlns:a16="http://schemas.microsoft.com/office/drawing/2014/main" id="{810A98F7-CA3A-17C0-08A6-52F22A65B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935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6134ADB4-22E8-91A0-A08A-53292B23DF8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1">
            <a:extLst>
              <a:ext uri="{FF2B5EF4-FFF2-40B4-BE49-F238E27FC236}">
                <a16:creationId xmlns:a16="http://schemas.microsoft.com/office/drawing/2014/main" id="{D624E125-0986-EAFB-AF8F-E98963DA9E9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DCA688-4319-4B0E-8C1D-9F2EE8520345}" type="slidenum">
              <a:rPr lang="en-GB" altLang="de-DE" smtClean="0"/>
              <a:pPr>
                <a:spcBef>
                  <a:spcPct val="0"/>
                </a:spcBef>
              </a:pPr>
              <a:t>33</a:t>
            </a:fld>
            <a:endParaRPr lang="en-GB" altLang="de-DE"/>
          </a:p>
        </p:txBody>
      </p:sp>
      <p:sp>
        <p:nvSpPr>
          <p:cNvPr id="60419" name="Text Box 1">
            <a:extLst>
              <a:ext uri="{FF2B5EF4-FFF2-40B4-BE49-F238E27FC236}">
                <a16:creationId xmlns:a16="http://schemas.microsoft.com/office/drawing/2014/main" id="{E7E58D90-7054-F6E4-3BD2-A4B3AC31F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935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DA23F2B6-A3D6-465D-AC9C-8A608CB227D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1">
            <a:extLst>
              <a:ext uri="{FF2B5EF4-FFF2-40B4-BE49-F238E27FC236}">
                <a16:creationId xmlns:a16="http://schemas.microsoft.com/office/drawing/2014/main" id="{3A555BB9-3FC1-5A89-A658-0073CA012F8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263764-554D-4CB3-8F7F-74E98F196EC6}" type="slidenum">
              <a:rPr lang="en-GB" altLang="de-DE" smtClean="0"/>
              <a:pPr>
                <a:spcBef>
                  <a:spcPct val="0"/>
                </a:spcBef>
              </a:pPr>
              <a:t>34</a:t>
            </a:fld>
            <a:endParaRPr lang="en-GB" altLang="de-DE"/>
          </a:p>
        </p:txBody>
      </p:sp>
      <p:sp>
        <p:nvSpPr>
          <p:cNvPr id="62467" name="Text Box 1">
            <a:extLst>
              <a:ext uri="{FF2B5EF4-FFF2-40B4-BE49-F238E27FC236}">
                <a16:creationId xmlns:a16="http://schemas.microsoft.com/office/drawing/2014/main" id="{0EA95285-BE9C-9CAD-9C17-CD42C3750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935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297BA859-3139-5C66-7666-C9FB6D2C7C1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1">
            <a:extLst>
              <a:ext uri="{FF2B5EF4-FFF2-40B4-BE49-F238E27FC236}">
                <a16:creationId xmlns:a16="http://schemas.microsoft.com/office/drawing/2014/main" id="{25747EFB-B3CA-078A-D70E-784CA83E4DB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9013C6-B7AF-493E-B1FC-D9463D97AF83}" type="slidenum">
              <a:rPr lang="en-GB" altLang="de-DE" smtClean="0"/>
              <a:pPr>
                <a:spcBef>
                  <a:spcPct val="0"/>
                </a:spcBef>
              </a:pPr>
              <a:t>37</a:t>
            </a:fld>
            <a:endParaRPr lang="en-GB" altLang="de-DE"/>
          </a:p>
        </p:txBody>
      </p:sp>
      <p:sp>
        <p:nvSpPr>
          <p:cNvPr id="66563" name="Text Box 1">
            <a:extLst>
              <a:ext uri="{FF2B5EF4-FFF2-40B4-BE49-F238E27FC236}">
                <a16:creationId xmlns:a16="http://schemas.microsoft.com/office/drawing/2014/main" id="{E6424445-60D1-4D72-7749-D57EEBC07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4587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id="{D9F53304-7E4F-9F66-A3C5-7435DFE3678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">
            <a:extLst>
              <a:ext uri="{FF2B5EF4-FFF2-40B4-BE49-F238E27FC236}">
                <a16:creationId xmlns:a16="http://schemas.microsoft.com/office/drawing/2014/main" id="{F091EB67-B344-FD0F-7569-D3D65CE1696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A330C4-96C3-461D-8BF5-91A8D0C06D0A}" type="slidenum">
              <a:rPr lang="en-GB" altLang="de-DE" smtClean="0"/>
              <a:pPr>
                <a:spcBef>
                  <a:spcPct val="0"/>
                </a:spcBef>
              </a:pPr>
              <a:t>6</a:t>
            </a:fld>
            <a:endParaRPr lang="en-GB" altLang="de-DE"/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F6EB5948-EBDB-2FD7-C812-D3CA7446D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935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4AEC02E0-B7C0-A189-FE41-B6C6C372A88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1">
            <a:extLst>
              <a:ext uri="{FF2B5EF4-FFF2-40B4-BE49-F238E27FC236}">
                <a16:creationId xmlns:a16="http://schemas.microsoft.com/office/drawing/2014/main" id="{94F768F5-CA79-50CD-15C3-F343E9E4FBC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F27FEDE-3E41-4FEC-B546-25A0E9A4BFB6}" type="slidenum">
              <a:rPr lang="en-GB" altLang="de-DE" smtClean="0"/>
              <a:pPr>
                <a:spcBef>
                  <a:spcPct val="0"/>
                </a:spcBef>
              </a:pPr>
              <a:t>7</a:t>
            </a:fld>
            <a:endParaRPr lang="en-GB" altLang="de-DE"/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93E38C44-F997-886D-842E-A03E2D4A5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7762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C1812587-75F1-E758-852B-1AEC5D88703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15365" name="Text Box 3">
            <a:extLst>
              <a:ext uri="{FF2B5EF4-FFF2-40B4-BE49-F238E27FC236}">
                <a16:creationId xmlns:a16="http://schemas.microsoft.com/office/drawing/2014/main" id="{79A5FA5D-885B-06AB-B83A-C393D61C9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744538"/>
            <a:ext cx="495935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>
            <a:extLst>
              <a:ext uri="{FF2B5EF4-FFF2-40B4-BE49-F238E27FC236}">
                <a16:creationId xmlns:a16="http://schemas.microsoft.com/office/drawing/2014/main" id="{27A30F91-91B0-2484-6A00-6C4FCBBD9C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F4E30DB-C020-4164-8FBA-DF3472922C7E}" type="slidenum">
              <a:rPr lang="en-GB" altLang="de-DE" smtClean="0"/>
              <a:pPr>
                <a:spcBef>
                  <a:spcPct val="0"/>
                </a:spcBef>
              </a:pPr>
              <a:t>10</a:t>
            </a:fld>
            <a:endParaRPr lang="en-GB" altLang="de-DE"/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792B4F78-62D2-0CE5-CEE3-BE3E3448F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7762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40C5B11F-E0B3-1B4D-F258-832D56D9E83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1">
            <a:extLst>
              <a:ext uri="{FF2B5EF4-FFF2-40B4-BE49-F238E27FC236}">
                <a16:creationId xmlns:a16="http://schemas.microsoft.com/office/drawing/2014/main" id="{07E42E08-4776-1A1A-4361-BE9318EDEB2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62184E-0570-4A7A-9B8D-3474336A82D9}" type="slidenum">
              <a:rPr lang="en-GB" altLang="de-DE" smtClean="0"/>
              <a:pPr>
                <a:spcBef>
                  <a:spcPct val="0"/>
                </a:spcBef>
              </a:pPr>
              <a:t>11</a:t>
            </a:fld>
            <a:endParaRPr lang="en-GB" altLang="de-DE"/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84BAC02D-DC72-7DCC-A052-62D043B44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7762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5211060F-6CB4-87C8-A751-EF9A63C1C69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>
            <a:extLst>
              <a:ext uri="{FF2B5EF4-FFF2-40B4-BE49-F238E27FC236}">
                <a16:creationId xmlns:a16="http://schemas.microsoft.com/office/drawing/2014/main" id="{FB229853-EA3B-382C-D9E4-D162980AE15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4C34BA-4482-4092-8B88-ABF0973D9A7C}" type="slidenum">
              <a:rPr lang="en-GB" altLang="de-DE" smtClean="0"/>
              <a:pPr>
                <a:spcBef>
                  <a:spcPct val="0"/>
                </a:spcBef>
              </a:pPr>
              <a:t>13</a:t>
            </a:fld>
            <a:endParaRPr lang="en-GB" altLang="de-DE"/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96774AAC-BBCF-59CC-78E9-4D9DA30E6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1412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8222799-9414-5299-0759-8863A6406F5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1">
            <a:extLst>
              <a:ext uri="{FF2B5EF4-FFF2-40B4-BE49-F238E27FC236}">
                <a16:creationId xmlns:a16="http://schemas.microsoft.com/office/drawing/2014/main" id="{AD2D9B39-C3A2-65C4-0FB3-E3CEC948908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1838D3-2276-4248-9653-A13CFAFA1D5E}" type="slidenum">
              <a:rPr lang="en-GB" altLang="de-DE" smtClean="0"/>
              <a:pPr>
                <a:spcBef>
                  <a:spcPct val="0"/>
                </a:spcBef>
              </a:pPr>
              <a:t>14</a:t>
            </a:fld>
            <a:endParaRPr lang="en-GB" altLang="de-DE"/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ECD86053-64DD-63C9-4EC5-6B77669EE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7762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C12E2ECF-48E9-E680-C79F-111D2180B02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4982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26629" name="Text Box 3">
            <a:extLst>
              <a:ext uri="{FF2B5EF4-FFF2-40B4-BE49-F238E27FC236}">
                <a16:creationId xmlns:a16="http://schemas.microsoft.com/office/drawing/2014/main" id="{9917C6C4-F256-FF5C-596E-A97A0535F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3000" cy="37195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>
            <a:extLst>
              <a:ext uri="{FF2B5EF4-FFF2-40B4-BE49-F238E27FC236}">
                <a16:creationId xmlns:a16="http://schemas.microsoft.com/office/drawing/2014/main" id="{CF1C4014-FE40-3A29-CFB9-B8C058EE390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fld id="{35CAE20F-8710-4E06-B7A1-7ED8A28625C2}" type="slidenum">
              <a:rPr lang="en-GB" altLang="de-DE" smtClean="0"/>
              <a:pPr>
                <a:spcBef>
                  <a:spcPct val="0"/>
                </a:spcBef>
                <a:buFont typeface="Wingdings" panose="05000000000000000000" pitchFamily="2" charset="2"/>
                <a:buNone/>
              </a:pPr>
              <a:t>15</a:t>
            </a:fld>
            <a:endParaRPr lang="en-GB" altLang="de-DE"/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3369401A-0552-7C88-D5BE-D6C58830A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744538"/>
            <a:ext cx="4957762" cy="3719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F83148EE-DAC0-5A7F-E5A9-0C671E68382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04875" y="4711700"/>
            <a:ext cx="4970463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A0059F-A918-FCF2-3422-B5A2C1ED6EE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  <p:extLst>
      <p:ext uri="{BB962C8B-B14F-4D97-AF65-F5344CB8AC3E}">
        <p14:creationId xmlns:p14="http://schemas.microsoft.com/office/powerpoint/2010/main" val="51988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6ADC8F-7A43-37BA-0374-3548B21DBE1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  <p:extLst>
      <p:ext uri="{BB962C8B-B14F-4D97-AF65-F5344CB8AC3E}">
        <p14:creationId xmlns:p14="http://schemas.microsoft.com/office/powerpoint/2010/main" val="272002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2888" y="-174625"/>
            <a:ext cx="2070100" cy="64214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-174625"/>
            <a:ext cx="6059488" cy="642143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CFAC6E-5F07-FAC2-27AD-CB476B3C3917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  <p:extLst>
      <p:ext uri="{BB962C8B-B14F-4D97-AF65-F5344CB8AC3E}">
        <p14:creationId xmlns:p14="http://schemas.microsoft.com/office/powerpoint/2010/main" val="1164999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1650" y="692150"/>
            <a:ext cx="8174038" cy="10668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68313" y="1773238"/>
            <a:ext cx="4027487" cy="460851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27488" cy="460851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7CF8EF-7007-8754-4547-6F57F243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06697B-E0BD-0605-A54B-705DCC188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5A5B0F-04B6-99F7-179F-CF8C6928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lvl1pPr>
          </a:lstStyle>
          <a:p>
            <a:pPr>
              <a:defRPr/>
            </a:pPr>
            <a:fld id="{11BA5946-1891-445B-9A82-EE35A41DCC12}" type="slidenum">
              <a:rPr lang="pl-PL" altLang="de-DE"/>
              <a:pPr>
                <a:defRPr/>
              </a:pPr>
              <a:t>‹#›</a:t>
            </a:fld>
            <a:endParaRPr lang="pl-PL" altLang="de-DE"/>
          </a:p>
        </p:txBody>
      </p:sp>
    </p:spTree>
    <p:extLst>
      <p:ext uri="{BB962C8B-B14F-4D97-AF65-F5344CB8AC3E}">
        <p14:creationId xmlns:p14="http://schemas.microsoft.com/office/powerpoint/2010/main" val="624275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B1B767D-251D-E7E8-172F-EB203B231DF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0ACE8B8-67D2-9F37-D652-0FF2706D1E5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E5ADBC9-4C83-055A-8664-FBD9DA1B68A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57345-7DDB-4065-974F-FFD5624AB254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931510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84F3D8B-915D-62EF-4C3D-9830E92A1F0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5F44DE0-4450-E4D3-6D3A-249707192B3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C317FFF-3C2D-BD09-2227-03BC9CE720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22AAF-40D6-45A4-BEA0-33C508F3573A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335809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9AA0F5-392A-E9E5-AB7F-82AE0A2E4D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7C23EB-CD3E-8285-8199-4E83A1074E5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D2A22C9-95E4-69A4-D8E3-6B6A57879B4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90D6-8449-42B5-997D-6173B5993A69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739187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5900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5500" y="1604963"/>
            <a:ext cx="4027488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08ED4D6-536D-1A1B-9230-7091911315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9A5E78B-7E18-D39A-B7D1-C683798BFC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A1836B2-C33B-7D73-91C1-B1512332CAD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8BE83-7014-4E4D-94B6-77E0F3B43DF0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9993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B67CDB9-0703-F873-7687-5265B7FAF41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79F7146-E959-60F6-0931-B15D1F49910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455D218-F436-C51E-2EBC-5E6DFC0DF02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900F3-DD2A-4E1E-B324-FBA45EEBF053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211644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CF1B0C-D3AC-F445-2031-4D5F95E816E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D0D430-050B-5F8F-EDA2-0F25095807B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38960A-8F4C-B629-A103-FF12866657B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38E5-32BC-4789-9B18-518B3E61ACAC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200018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3FAE6FB-BA42-05DB-7C43-A3901B2F92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F564204-E6A2-EEBC-E097-4267B25611E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99672D-6CFF-9F3A-B539-6024749EA5E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C495-8BDC-490F-8C3C-0C0E02F62031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06421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8245EC-31C3-DBF7-55A6-A6C7C66CA9F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  <p:extLst>
      <p:ext uri="{BB962C8B-B14F-4D97-AF65-F5344CB8AC3E}">
        <p14:creationId xmlns:p14="http://schemas.microsoft.com/office/powerpoint/2010/main" val="1656562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5714945-76B5-F712-5C08-0417D798AD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454956F-ACA6-07A5-620F-93B72B876FE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0D5568-3E8E-07C4-93B9-8DC4E1B8C12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2BE67-D0C7-402E-856E-56AA84284FD3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624602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DAD30CC-4430-9264-687B-B1466ADCC96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CBD92CC-D16C-D137-4699-785E523A768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89CB818-8490-0F8C-CC61-C8F076BFA4F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25153-53C8-4D54-B7E6-D4A4CA1C7025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809552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9A39887-2795-8C10-B2E0-3FD56C620D6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A185323-5900-3364-3ABB-4E772B8C60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A8D29DF-FAFF-536C-5877-4ACF7FE6679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CC014-3422-49C1-A7A8-BDE6DBCDA0E6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4637439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1938" y="1604963"/>
            <a:ext cx="2051050" cy="45227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02338" cy="4522787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75E0C73-9154-D9D6-4ADB-1DE048B1F75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FDC107D-2C9B-9765-992F-221E67D7009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C374D14-117A-6B4A-8A72-1DD80D7CB8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842A4-6711-493D-B78B-70A08CF067CF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5239193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79613"/>
            <a:ext cx="7443788" cy="1597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8A5783-69C1-57CB-8373-31F78842A4C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695C8C-BEB5-A014-4E53-EC19CDBC281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FCDD6D-0D17-70A9-5699-A5A9C265D48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4AD18-7985-4EF7-B01C-A792043173AA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08400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083D62-9EA4-495D-07FB-CA3915B9B79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  <p:extLst>
      <p:ext uri="{BB962C8B-B14F-4D97-AF65-F5344CB8AC3E}">
        <p14:creationId xmlns:p14="http://schemas.microsoft.com/office/powerpoint/2010/main" val="396856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949700" cy="4722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5500" y="1524000"/>
            <a:ext cx="3951288" cy="4722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DB5FD6C-ADE7-2E9B-E3F6-EA83C893590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  <p:extLst>
      <p:ext uri="{BB962C8B-B14F-4D97-AF65-F5344CB8AC3E}">
        <p14:creationId xmlns:p14="http://schemas.microsoft.com/office/powerpoint/2010/main" val="398918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E8B32B8-2630-7D24-B271-11621B01036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  <p:extLst>
      <p:ext uri="{BB962C8B-B14F-4D97-AF65-F5344CB8AC3E}">
        <p14:creationId xmlns:p14="http://schemas.microsoft.com/office/powerpoint/2010/main" val="162761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C5B109A-459C-8202-536A-43DC7831EAC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  <p:extLst>
      <p:ext uri="{BB962C8B-B14F-4D97-AF65-F5344CB8AC3E}">
        <p14:creationId xmlns:p14="http://schemas.microsoft.com/office/powerpoint/2010/main" val="364767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F55B3A8-C8A0-1729-523C-D7369EEF680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  <p:extLst>
      <p:ext uri="{BB962C8B-B14F-4D97-AF65-F5344CB8AC3E}">
        <p14:creationId xmlns:p14="http://schemas.microsoft.com/office/powerpoint/2010/main" val="118759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4ECB49B-9FF1-635B-2061-921700AA4EB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  <p:extLst>
      <p:ext uri="{BB962C8B-B14F-4D97-AF65-F5344CB8AC3E}">
        <p14:creationId xmlns:p14="http://schemas.microsoft.com/office/powerpoint/2010/main" val="106300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50ACB01-6F58-C8AD-C26D-3B9EFE7CAA8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  <p:extLst>
      <p:ext uri="{BB962C8B-B14F-4D97-AF65-F5344CB8AC3E}">
        <p14:creationId xmlns:p14="http://schemas.microsoft.com/office/powerpoint/2010/main" val="188100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8C1E539-3232-7B03-A64A-35129FD98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-174625"/>
            <a:ext cx="82819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9B3A351-8DF7-C361-7930-0E974FFC22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053388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F01E9B1-D4AA-1AB6-1CBE-023BB2E7FA9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1403350" y="6413500"/>
            <a:ext cx="4994275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79125" algn="l"/>
                <a:tab pos="10780713" algn="l"/>
              </a:tabLst>
              <a:defRPr sz="10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  <p:pic>
        <p:nvPicPr>
          <p:cNvPr id="1029" name="Picture 4">
            <a:extLst>
              <a:ext uri="{FF2B5EF4-FFF2-40B4-BE49-F238E27FC236}">
                <a16:creationId xmlns:a16="http://schemas.microsoft.com/office/drawing/2014/main" id="{D13AF33A-E554-8583-0B44-58AA1FDF7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84925"/>
            <a:ext cx="2362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30" name="Picture 5">
            <a:extLst>
              <a:ext uri="{FF2B5EF4-FFF2-40B4-BE49-F238E27FC236}">
                <a16:creationId xmlns:a16="http://schemas.microsoft.com/office/drawing/2014/main" id="{558574F9-EC4C-90D2-9406-8006033BE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81750"/>
            <a:ext cx="13684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73" r:id="rId12"/>
  </p:sldLayoutIdLst>
  <p:hf sldNum="0" hdr="0" dt="0"/>
  <p:txStyles>
    <p:titleStyle>
      <a:lvl1pPr algn="ctr" defTabSz="449263" rtl="0" eaLnBrk="0" fontAlgn="base" hangingPunct="0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25649D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2pPr>
      <a:lvl3pPr algn="ctr" defTabSz="449263" rtl="0" eaLnBrk="0" fontAlgn="base" hangingPunct="0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3pPr>
      <a:lvl4pPr algn="ctr" defTabSz="449263" rtl="0" eaLnBrk="0" fontAlgn="base" hangingPunct="0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4pPr>
      <a:lvl5pPr algn="ctr" defTabSz="449263" rtl="0" eaLnBrk="0" fontAlgn="base" hangingPunct="0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5pPr>
      <a:lvl6pPr marL="2514600" indent="-228600" algn="ctr" defTabSz="449263" rtl="0" fontAlgn="base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6pPr>
      <a:lvl7pPr marL="2971800" indent="-228600" algn="ctr" defTabSz="449263" rtl="0" fontAlgn="base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7pPr>
      <a:lvl8pPr marL="3429000" indent="-228600" algn="ctr" defTabSz="449263" rtl="0" fontAlgn="base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8pPr>
      <a:lvl9pPr marL="3886200" indent="-228600" algn="ctr" defTabSz="449263" rtl="0" fontAlgn="base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59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59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59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25649D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5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3D595B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5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3D595B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5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D595B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5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D595B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5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D595B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5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D595B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327E1391-3450-BF26-4EFD-F22B0BB68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979613"/>
            <a:ext cx="7443788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97FFB15-88A5-C82C-781A-A07B9413712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9906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1C1C1C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300D82A-E057-0561-C1A5-8865F17EBCE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8400"/>
            <a:ext cx="28717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1C1C1C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C6CCB69-5E32-EAB5-6AED-62B7CFCE217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1C1C1C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11A6196-1876-4F34-8F55-535B22AEF9A4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  <p:pic>
        <p:nvPicPr>
          <p:cNvPr id="2054" name="Picture 5">
            <a:extLst>
              <a:ext uri="{FF2B5EF4-FFF2-40B4-BE49-F238E27FC236}">
                <a16:creationId xmlns:a16="http://schemas.microsoft.com/office/drawing/2014/main" id="{1FA0ED21-38DA-F4FF-0E74-F665F28B1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"/>
            <a:ext cx="3733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55" name="Picture 6">
            <a:extLst>
              <a:ext uri="{FF2B5EF4-FFF2-40B4-BE49-F238E27FC236}">
                <a16:creationId xmlns:a16="http://schemas.microsoft.com/office/drawing/2014/main" id="{E6CF5CAF-007B-032C-D98B-33464B324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438"/>
            <a:ext cx="2255838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6" name="Line 7">
            <a:extLst>
              <a:ext uri="{FF2B5EF4-FFF2-40B4-BE49-F238E27FC236}">
                <a16:creationId xmlns:a16="http://schemas.microsoft.com/office/drawing/2014/main" id="{E017BC22-43DE-DEA2-0345-B027A747F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95300"/>
            <a:ext cx="2590800" cy="1588"/>
          </a:xfrm>
          <a:prstGeom prst="line">
            <a:avLst/>
          </a:prstGeom>
          <a:noFill/>
          <a:ln w="19080">
            <a:solidFill>
              <a:srgbClr val="25649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57" name="Picture 8">
            <a:extLst>
              <a:ext uri="{FF2B5EF4-FFF2-40B4-BE49-F238E27FC236}">
                <a16:creationId xmlns:a16="http://schemas.microsoft.com/office/drawing/2014/main" id="{14BF9722-CA0F-8663-B1D1-2DBBC465F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6300788"/>
            <a:ext cx="1223962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8" name="Line 9">
            <a:extLst>
              <a:ext uri="{FF2B5EF4-FFF2-40B4-BE49-F238E27FC236}">
                <a16:creationId xmlns:a16="http://schemas.microsoft.com/office/drawing/2014/main" id="{D51F66A6-FA5D-69DD-4429-AE2300F9F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914400"/>
            <a:ext cx="1588" cy="5257800"/>
          </a:xfrm>
          <a:prstGeom prst="line">
            <a:avLst/>
          </a:prstGeom>
          <a:noFill/>
          <a:ln w="19080">
            <a:solidFill>
              <a:srgbClr val="25649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9" name="Text Box 10">
            <a:extLst>
              <a:ext uri="{FF2B5EF4-FFF2-40B4-BE49-F238E27FC236}">
                <a16:creationId xmlns:a16="http://schemas.microsoft.com/office/drawing/2014/main" id="{10BF77BB-CC53-C57F-D835-9B9263338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6186488"/>
            <a:ext cx="641350" cy="581025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>
            <a:spAutoFit/>
          </a:bodyPr>
          <a:lstStyle>
            <a:lvl1pPr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de-DE" altLang="de-DE" sz="3200">
                <a:solidFill>
                  <a:srgbClr val="616365"/>
                </a:solidFill>
                <a:latin typeface="Arial Black" panose="020B0A04020102020204" pitchFamily="34" charset="0"/>
              </a:rPr>
              <a:t>i</a:t>
            </a:r>
            <a:r>
              <a:rPr lang="de-DE" altLang="de-DE" sz="200">
                <a:solidFill>
                  <a:srgbClr val="616365"/>
                </a:solidFill>
                <a:latin typeface="Arial Black" panose="020B0A04020102020204" pitchFamily="34" charset="0"/>
              </a:rPr>
              <a:t> </a:t>
            </a:r>
            <a:r>
              <a:rPr lang="de-DE" altLang="de-DE" sz="3200">
                <a:solidFill>
                  <a:srgbClr val="616365"/>
                </a:solidFill>
                <a:latin typeface="Arial Black" panose="020B0A04020102020204" pitchFamily="34" charset="0"/>
              </a:rPr>
              <a:t>f</a:t>
            </a:r>
            <a:r>
              <a:rPr lang="de-DE" altLang="de-DE" sz="500">
                <a:solidFill>
                  <a:srgbClr val="616365"/>
                </a:solidFill>
                <a:latin typeface="Arial Black" panose="020B0A04020102020204" pitchFamily="34" charset="0"/>
              </a:rPr>
              <a:t> </a:t>
            </a:r>
            <a:r>
              <a:rPr lang="de-DE" altLang="de-DE" sz="3200">
                <a:solidFill>
                  <a:srgbClr val="616365"/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2060" name="Line 11">
            <a:extLst>
              <a:ext uri="{FF2B5EF4-FFF2-40B4-BE49-F238E27FC236}">
                <a16:creationId xmlns:a16="http://schemas.microsoft.com/office/drawing/2014/main" id="{9D01BFB5-4932-2E59-B137-AAC857A10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6477000"/>
            <a:ext cx="6705600" cy="1588"/>
          </a:xfrm>
          <a:prstGeom prst="line">
            <a:avLst/>
          </a:prstGeom>
          <a:noFill/>
          <a:ln w="19080">
            <a:solidFill>
              <a:srgbClr val="25649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1" name="Line 12">
            <a:extLst>
              <a:ext uri="{FF2B5EF4-FFF2-40B4-BE49-F238E27FC236}">
                <a16:creationId xmlns:a16="http://schemas.microsoft.com/office/drawing/2014/main" id="{9183D6DA-12FF-98FA-FA76-14FCD2B96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2038" y="914400"/>
            <a:ext cx="1587" cy="5257800"/>
          </a:xfrm>
          <a:prstGeom prst="line">
            <a:avLst/>
          </a:prstGeom>
          <a:noFill/>
          <a:ln w="19080">
            <a:solidFill>
              <a:srgbClr val="25649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2" name="Rectangle 13">
            <a:extLst>
              <a:ext uri="{FF2B5EF4-FFF2-40B4-BE49-F238E27FC236}">
                <a16:creationId xmlns:a16="http://schemas.microsoft.com/office/drawing/2014/main" id="{9164C7FB-14AA-7330-1C56-8484F3805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05788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ctr" defTabSz="449263" rtl="0" eaLnBrk="0" fontAlgn="base" hangingPunct="0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25649D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2pPr>
      <a:lvl3pPr algn="ctr" defTabSz="449263" rtl="0" eaLnBrk="0" fontAlgn="base" hangingPunct="0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3pPr>
      <a:lvl4pPr algn="ctr" defTabSz="449263" rtl="0" eaLnBrk="0" fontAlgn="base" hangingPunct="0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4pPr>
      <a:lvl5pPr algn="ctr" defTabSz="449263" rtl="0" eaLnBrk="0" fontAlgn="base" hangingPunct="0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5pPr>
      <a:lvl6pPr marL="2514600" indent="-228600" algn="ctr" defTabSz="449263" rtl="0" fontAlgn="base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6pPr>
      <a:lvl7pPr marL="2971800" indent="-228600" algn="ctr" defTabSz="449263" rtl="0" fontAlgn="base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7pPr>
      <a:lvl8pPr marL="3429000" indent="-228600" algn="ctr" defTabSz="449263" rtl="0" fontAlgn="base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8pPr>
      <a:lvl9pPr marL="3886200" indent="-228600" algn="ctr" defTabSz="449263" rtl="0" fontAlgn="base">
        <a:lnSpc>
          <a:spcPct val="5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25649D"/>
          </a:solidFill>
          <a:latin typeface="Tahoma" pitchFamily="32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59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59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59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25649D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5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3D595B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5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3D595B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5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D595B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5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D595B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5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D595B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5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3D595B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2B1B7777-E8BD-2621-419F-C93A01D6F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962025"/>
            <a:ext cx="7561262" cy="26114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de-DE" altLang="de-DE" sz="2800"/>
            </a:br>
            <a:br>
              <a:rPr lang="de-DE" altLang="de-DE" sz="2800"/>
            </a:br>
            <a:br>
              <a:rPr lang="de-DE" altLang="de-DE" sz="2800"/>
            </a:br>
            <a:br>
              <a:rPr lang="de-DE" altLang="de-DE" sz="2800"/>
            </a:br>
            <a:br>
              <a:rPr lang="de-DE" altLang="de-DE" sz="2800"/>
            </a:br>
            <a:br>
              <a:rPr lang="de-DE" altLang="de-DE" sz="2800"/>
            </a:br>
            <a:br>
              <a:rPr lang="de-DE" altLang="de-DE" sz="2800"/>
            </a:br>
            <a:br>
              <a:rPr lang="de-DE" altLang="de-DE" sz="2800"/>
            </a:br>
            <a:br>
              <a:rPr lang="de-DE" altLang="de-DE" sz="2800"/>
            </a:br>
            <a:br>
              <a:rPr lang="de-DE" altLang="de-DE" sz="2800"/>
            </a:br>
            <a:br>
              <a:rPr lang="de-DE" altLang="de-DE" sz="2800"/>
            </a:br>
            <a:br>
              <a:rPr lang="de-DE" altLang="de-DE" sz="2800"/>
            </a:br>
            <a:br>
              <a:rPr lang="de-DE" altLang="de-DE" sz="2800"/>
            </a:br>
            <a:r>
              <a:rPr lang="de-DE" altLang="de-DE" sz="3200"/>
              <a:t>Principles of the </a:t>
            </a:r>
            <a:br>
              <a:rPr lang="de-DE" altLang="de-DE" sz="3200"/>
            </a:br>
            <a:r>
              <a:rPr lang="de-DE" altLang="de-DE" sz="3200"/>
              <a:t>Onto-Axiomatic Methodd</a:t>
            </a:r>
            <a:br>
              <a:rPr lang="de-DE" altLang="de-DE" sz="2800"/>
            </a:br>
            <a:r>
              <a:rPr lang="de-DE" altLang="de-DE" sz="2800"/>
              <a:t>Principles of the </a:t>
            </a:r>
            <a:br>
              <a:rPr lang="de-DE" altLang="de-DE" sz="2800"/>
            </a:br>
            <a:br>
              <a:rPr lang="de-DE" altLang="de-DE" sz="2800"/>
            </a:br>
            <a:r>
              <a:rPr lang="de-DE" altLang="de-DE" sz="2800"/>
              <a:t> </a:t>
            </a:r>
            <a:br>
              <a:rPr lang="de-DE" altLang="de-DE" sz="2800"/>
            </a:br>
            <a:endParaRPr lang="de-DE" altLang="de-DE" sz="28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E6BD46B-84D8-8C6D-C63D-D9C704F3FB6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429000"/>
            <a:ext cx="6400800" cy="2827338"/>
          </a:xfrm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90000"/>
              </a:lnSpc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de-DE" altLang="de-DE" sz="2000" b="1" i="1"/>
          </a:p>
          <a:p>
            <a:pPr marL="0" indent="0" algn="ctr" eaLnBrk="1" hangingPunct="1">
              <a:lnSpc>
                <a:spcPct val="90000"/>
              </a:lnSpc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altLang="de-DE" sz="2000" b="1"/>
              <a:t>Heinrich Herre</a:t>
            </a:r>
          </a:p>
          <a:p>
            <a:pPr marL="0" indent="0" algn="ctr" eaLnBrk="1" hangingPunct="1">
              <a:lnSpc>
                <a:spcPct val="90000"/>
              </a:lnSpc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de-DE" altLang="de-DE" sz="2000" b="1" i="1"/>
          </a:p>
          <a:p>
            <a:pPr marL="0" indent="0" algn="ctr" eaLnBrk="1" hangingPunct="1">
              <a:lnSpc>
                <a:spcPct val="90000"/>
              </a:lnSpc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altLang="de-DE" sz="2000" b="1"/>
              <a:t>Ontologies and </a:t>
            </a:r>
          </a:p>
          <a:p>
            <a:pPr marL="0" indent="0" algn="ctr" eaLnBrk="1" hangingPunct="1">
              <a:lnSpc>
                <a:spcPct val="90000"/>
              </a:lnSpc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altLang="de-DE" sz="2000" b="1"/>
              <a:t>Knowledge-Based Systems</a:t>
            </a:r>
          </a:p>
          <a:p>
            <a:pPr marL="0" indent="0" algn="ctr" eaLnBrk="1" hangingPunct="1">
              <a:lnSpc>
                <a:spcPct val="90000"/>
              </a:lnSpc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altLang="de-DE" sz="1600" b="1"/>
              <a:t>Research Group Onto-Med</a:t>
            </a:r>
          </a:p>
          <a:p>
            <a:pPr marL="0" indent="0" algn="ctr" eaLnBrk="1" hangingPunct="1">
              <a:lnSpc>
                <a:spcPct val="90000"/>
              </a:lnSpc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altLang="de-DE" sz="2000" b="1"/>
              <a:t>IMISE</a:t>
            </a:r>
          </a:p>
          <a:p>
            <a:pPr marL="0" indent="0" algn="ctr" eaLnBrk="1" hangingPunct="1">
              <a:lnSpc>
                <a:spcPct val="90000"/>
              </a:lnSpc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altLang="de-DE" sz="2000" b="1"/>
              <a:t>University Leipzig  </a:t>
            </a:r>
          </a:p>
          <a:p>
            <a:pPr marL="0" indent="0" algn="ctr" eaLnBrk="1" hangingPunct="1">
              <a:lnSpc>
                <a:spcPct val="90000"/>
              </a:lnSpc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de-DE" altLang="de-DE" sz="20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25532A8-145A-F3A2-7479-474775B65A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EEDA2167-8DC9-7BA2-9581-51AF6509329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305800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Ontologies 4 </a:t>
            </a: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47A7C0D3-20BF-23AC-7D33-384A384C6F9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77200" cy="5529263"/>
          </a:xfrm>
        </p:spPr>
        <p:txBody>
          <a:bodyPr/>
          <a:lstStyle/>
          <a:p>
            <a:pPr marL="455613" indent="-455613" algn="ctr" eaLnBrk="1" hangingPunct="1">
              <a:lnSpc>
                <a:spcPct val="100000"/>
              </a:lnSpc>
              <a:spcBef>
                <a:spcPts val="700"/>
              </a:spcBef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 sz="2800"/>
              <a:t>Ontologies as knowledge bases</a:t>
            </a:r>
          </a:p>
          <a:p>
            <a:pPr marL="455613" indent="-455613" algn="ctr" eaLnBrk="1" hangingPunct="1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endParaRPr lang="de-DE" altLang="de-DE" sz="2000"/>
          </a:p>
          <a:p>
            <a:pPr marL="455613" indent="-455613" eaLnBrk="1" hangingPunct="1">
              <a:lnSpc>
                <a:spcPct val="10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An ontology is an axiomatization  of a conceptualization represented in a formal language</a:t>
            </a:r>
          </a:p>
          <a:p>
            <a:pPr marL="455613" indent="-45561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     (T. Gruber)</a:t>
            </a:r>
          </a:p>
          <a:p>
            <a:pPr marL="455613" indent="-45561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endParaRPr lang="de-DE" altLang="de-DE"/>
          </a:p>
          <a:p>
            <a:pPr marL="455613" indent="-455613" eaLnBrk="1" hangingPunct="1">
              <a:lnSpc>
                <a:spcPct val="10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Formal systems for representation:</a:t>
            </a:r>
          </a:p>
          <a:p>
            <a:pPr marL="455613" indent="-455613" eaLnBrk="1" hangingPunct="1">
              <a:lnSpc>
                <a:spcPct val="10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logic languages (FOL, DL, CL, OWL)</a:t>
            </a:r>
          </a:p>
          <a:p>
            <a:pPr marL="455613" indent="-455613" eaLnBrk="1" hangingPunct="1">
              <a:lnSpc>
                <a:spcPct val="10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graph-based systems (semantic nets, conceptual</a:t>
            </a:r>
          </a:p>
          <a:p>
            <a:pPr marL="455613" indent="-45561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         graphs, OBO-format)</a:t>
            </a:r>
          </a:p>
          <a:p>
            <a:pPr marL="455613" indent="-45561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endParaRPr lang="de-DE" altLang="de-DE"/>
          </a:p>
          <a:p>
            <a:pPr marL="455613" indent="-455613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 sz="2800"/>
              <a:t>    </a:t>
            </a:r>
          </a:p>
          <a:p>
            <a:pPr marL="455613" indent="-455613" eaLnBrk="1" hangingPunct="1">
              <a:lnSpc>
                <a:spcPct val="100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endParaRPr lang="de-DE" altLang="de-DE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8E7670-27F2-A448-BB7A-4FA7340A91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3A692A77-7319-2853-E2B6-BDF9261823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305800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Ontologies 5</a:t>
            </a: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50AF1FB8-1A89-BB13-0618-04830A67362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77200" cy="4727575"/>
          </a:xfrm>
        </p:spPr>
        <p:txBody>
          <a:bodyPr/>
          <a:lstStyle/>
          <a:p>
            <a:pPr marL="319088" indent="-319088" eaLnBrk="1" hangingPunct="1">
              <a:lnSpc>
                <a:spcPct val="100000"/>
              </a:lnSpc>
              <a:spcBef>
                <a:spcPts val="8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200"/>
              <a:t>   Levels of generality of ontologies</a:t>
            </a:r>
          </a:p>
          <a:p>
            <a:pPr marL="319088" indent="-319088" eaLnBrk="1" hangingPunct="1">
              <a:lnSpc>
                <a:spcPct val="100000"/>
              </a:lnSpc>
              <a:spcBef>
                <a:spcPts val="7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2800"/>
              <a:t>    </a:t>
            </a:r>
          </a:p>
          <a:p>
            <a:pPr marL="319088" indent="-319088" eaLnBrk="1" hangingPunct="1">
              <a:lnSpc>
                <a:spcPct val="100000"/>
              </a:lnSpc>
              <a:spcBef>
                <a:spcPts val="800"/>
              </a:spcBef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200"/>
              <a:t>Top-Level Ontologies (TLO)</a:t>
            </a:r>
          </a:p>
          <a:p>
            <a:pPr marL="319088" indent="-319088" eaLnBrk="1" hangingPunct="1">
              <a:lnSpc>
                <a:spcPct val="100000"/>
              </a:lnSpc>
              <a:spcBef>
                <a:spcPts val="800"/>
              </a:spcBef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200"/>
              <a:t>Core Domain Ontologies (CDO)</a:t>
            </a:r>
          </a:p>
          <a:p>
            <a:pPr marL="319088" indent="-319088" eaLnBrk="1" hangingPunct="1">
              <a:lnSpc>
                <a:spcPct val="100000"/>
              </a:lnSpc>
              <a:spcBef>
                <a:spcPts val="800"/>
              </a:spcBef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3200"/>
              <a:t>Domain ontologies (DO)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>
            <a:extLst>
              <a:ext uri="{FF2B5EF4-FFF2-40B4-BE49-F238E27FC236}">
                <a16:creationId xmlns:a16="http://schemas.microsoft.com/office/drawing/2014/main" id="{33023C99-F6A7-AAE1-9CE4-ED3104C0AB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Ontologies 6</a:t>
            </a:r>
          </a:p>
        </p:txBody>
      </p:sp>
      <p:sp>
        <p:nvSpPr>
          <p:cNvPr id="22531" name="Inhaltsplatzhalter 2">
            <a:extLst>
              <a:ext uri="{FF2B5EF4-FFF2-40B4-BE49-F238E27FC236}">
                <a16:creationId xmlns:a16="http://schemas.microsoft.com/office/drawing/2014/main" id="{BC1A22A3-0054-24DB-7FFA-712394C2C0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de-DE" altLang="de-DE"/>
          </a:p>
          <a:p>
            <a:r>
              <a:rPr lang="de-DE" altLang="de-DE"/>
              <a:t>Beispiele von Top-Level Ontologien</a:t>
            </a:r>
          </a:p>
          <a:p>
            <a:endParaRPr lang="de-DE" altLang="de-DE"/>
          </a:p>
          <a:p>
            <a:r>
              <a:rPr lang="de-DE" altLang="de-DE"/>
              <a:t>DOLCE (Trento, N. Guarino)</a:t>
            </a:r>
          </a:p>
          <a:p>
            <a:endParaRPr lang="de-DE" altLang="de-DE"/>
          </a:p>
          <a:p>
            <a:r>
              <a:rPr lang="de-DE" altLang="de-DE"/>
              <a:t>GFO (General Formal Ontology, Leipzig)</a:t>
            </a:r>
          </a:p>
          <a:p>
            <a:endParaRPr lang="de-DE" altLang="de-DE"/>
          </a:p>
          <a:p>
            <a:r>
              <a:rPr lang="de-DE" altLang="de-DE"/>
              <a:t>BFO (Basic Formal Ontology, B. Smith)</a:t>
            </a:r>
          </a:p>
          <a:p>
            <a:endParaRPr lang="de-DE" altLang="de-DE"/>
          </a:p>
          <a:p>
            <a:r>
              <a:rPr lang="de-DE" altLang="de-DE"/>
              <a:t>SUMO (Standard Upper Merged Ontology)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B69D5B6-7E24-9690-F110-12AEB904A5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8955E5-586B-9C80-6477-0C2FD5C8E0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C29BBF4D-4355-FB00-F8FB-C1B40B0470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-117475"/>
            <a:ext cx="8299450" cy="1331913"/>
          </a:xfrm>
        </p:spPr>
        <p:txBody>
          <a:bodyPr/>
          <a:lstStyle/>
          <a:p>
            <a:pPr eaLnBrk="1" hangingPunct="1">
              <a:lnSpc>
                <a:spcPct val="11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GFO 1</a:t>
            </a: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CABD8A36-5F1D-98C3-84B3-E2234EC4474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70850" cy="4727575"/>
          </a:xfrm>
        </p:spPr>
        <p:txBody>
          <a:bodyPr/>
          <a:lstStyle/>
          <a:p>
            <a:pPr marL="319088" indent="-319088" algn="ctr" eaLnBrk="1" hangingPunct="1">
              <a:lnSpc>
                <a:spcPct val="118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GFO (General Formal Ontology)</a:t>
            </a:r>
          </a:p>
          <a:p>
            <a:pPr marL="319088" indent="-319088" eaLnBrk="1" hangingPunct="1">
              <a:lnSpc>
                <a:spcPct val="118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is a top level ontology being developed by the research</a:t>
            </a:r>
          </a:p>
          <a:p>
            <a:pPr marL="319088" indent="-319088" eaLnBrk="1" hangingPunct="1">
              <a:lnSpc>
                <a:spcPct val="118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group Onto-Med. Some implemented unique features:</a:t>
            </a:r>
          </a:p>
          <a:p>
            <a:pPr marL="319088" indent="-319088" eaLnBrk="1" hangingPunct="1">
              <a:lnSpc>
                <a:spcPct val="118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Integration of objects and processes</a:t>
            </a:r>
          </a:p>
          <a:p>
            <a:pPr marL="319088" indent="-319088" eaLnBrk="1" hangingPunct="1">
              <a:lnSpc>
                <a:spcPct val="118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Multiple category approach</a:t>
            </a:r>
          </a:p>
          <a:p>
            <a:pPr marL="319088" indent="-319088" eaLnBrk="1" hangingPunct="1">
              <a:lnSpc>
                <a:spcPct val="118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Integrative realism </a:t>
            </a:r>
          </a:p>
          <a:p>
            <a:pPr marL="319088" indent="-319088" eaLnBrk="1" hangingPunct="1">
              <a:lnSpc>
                <a:spcPct val="118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Levels of reality</a:t>
            </a:r>
          </a:p>
          <a:p>
            <a:pPr marL="319088" indent="-319088" eaLnBrk="1" hangingPunct="1">
              <a:lnSpc>
                <a:spcPct val="118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Categories of higher order</a:t>
            </a:r>
          </a:p>
          <a:p>
            <a:pPr marL="319088" indent="-319088" eaLnBrk="1" hangingPunct="1">
              <a:lnSpc>
                <a:spcPct val="118000"/>
              </a:lnSpc>
              <a:buClr>
                <a:srgbClr val="25649D"/>
              </a:buClr>
              <a:buSzPct val="7000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http://www.onto.med.de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3">
            <a:extLst>
              <a:ext uri="{FF2B5EF4-FFF2-40B4-BE49-F238E27FC236}">
                <a16:creationId xmlns:a16="http://schemas.microsoft.com/office/drawing/2014/main" id="{44A8A9D1-0AA7-2E68-D20C-DD550C7D79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70E51484-D458-CEF0-EED5-7E586B59EC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305800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GFO 2</a:t>
            </a: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53E4D844-4693-917F-3DD7-67AAFC7719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77200" cy="4727575"/>
          </a:xfrm>
        </p:spPr>
        <p:txBody>
          <a:bodyPr/>
          <a:lstStyle/>
          <a:p>
            <a:pPr marL="319088" indent="-319088" eaLnBrk="1" hangingPunct="1">
              <a:lnSpc>
                <a:spcPct val="10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 Classification of Categories</a:t>
            </a:r>
          </a:p>
          <a:p>
            <a:pPr marL="319088" indent="-319088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DE" altLang="de-DE"/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037DB38C-D1C3-DC37-A3E9-2880A0744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2492375"/>
            <a:ext cx="1657350" cy="647700"/>
          </a:xfrm>
          <a:prstGeom prst="rect">
            <a:avLst/>
          </a:prstGeom>
          <a:solidFill>
            <a:srgbClr val="B4D2EE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/>
              <a:t>Category</a:t>
            </a:r>
          </a:p>
        </p:txBody>
      </p:sp>
      <p:sp>
        <p:nvSpPr>
          <p:cNvPr id="25606" name="Rectangle 4">
            <a:extLst>
              <a:ext uri="{FF2B5EF4-FFF2-40B4-BE49-F238E27FC236}">
                <a16:creationId xmlns:a16="http://schemas.microsoft.com/office/drawing/2014/main" id="{361BF829-C73D-BBF5-5B53-A5B0D4AE6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3959225"/>
            <a:ext cx="1368425" cy="720725"/>
          </a:xfrm>
          <a:prstGeom prst="rect">
            <a:avLst/>
          </a:prstGeom>
          <a:solidFill>
            <a:srgbClr val="FFC8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600"/>
              <a:t>Universal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endParaRPr lang="de-DE" altLang="de-DE" sz="1600"/>
          </a:p>
        </p:txBody>
      </p:sp>
      <p:sp>
        <p:nvSpPr>
          <p:cNvPr id="25607" name="Rectangle 5">
            <a:extLst>
              <a:ext uri="{FF2B5EF4-FFF2-40B4-BE49-F238E27FC236}">
                <a16:creationId xmlns:a16="http://schemas.microsoft.com/office/drawing/2014/main" id="{C6A1C428-BBB1-3B27-B391-1A641C9CE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3933825"/>
            <a:ext cx="914400" cy="720725"/>
          </a:xfrm>
          <a:prstGeom prst="rect">
            <a:avLst/>
          </a:prstGeom>
          <a:solidFill>
            <a:srgbClr val="FFC8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600"/>
              <a:t>Concept</a:t>
            </a:r>
          </a:p>
        </p:txBody>
      </p:sp>
      <p:sp>
        <p:nvSpPr>
          <p:cNvPr id="25608" name="Rectangle 6">
            <a:extLst>
              <a:ext uri="{FF2B5EF4-FFF2-40B4-BE49-F238E27FC236}">
                <a16:creationId xmlns:a16="http://schemas.microsoft.com/office/drawing/2014/main" id="{60C14F3D-B0B2-0724-E057-0B1425215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3933825"/>
            <a:ext cx="914400" cy="720725"/>
          </a:xfrm>
          <a:prstGeom prst="rect">
            <a:avLst/>
          </a:prstGeom>
          <a:solidFill>
            <a:srgbClr val="FFC8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600"/>
              <a:t>Symbol</a:t>
            </a:r>
          </a:p>
        </p:txBody>
      </p:sp>
      <p:sp>
        <p:nvSpPr>
          <p:cNvPr id="25609" name="Rectangle 7">
            <a:extLst>
              <a:ext uri="{FF2B5EF4-FFF2-40B4-BE49-F238E27FC236}">
                <a16:creationId xmlns:a16="http://schemas.microsoft.com/office/drawing/2014/main" id="{088A3C87-82FA-7685-73EA-D5CBA9552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933825"/>
            <a:ext cx="1584325" cy="720725"/>
          </a:xfrm>
          <a:prstGeom prst="rect">
            <a:avLst/>
          </a:prstGeom>
          <a:solidFill>
            <a:srgbClr val="B4D2EE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600"/>
              <a:t>Transcendental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600"/>
              <a:t>Category</a:t>
            </a:r>
          </a:p>
        </p:txBody>
      </p:sp>
      <p:sp>
        <p:nvSpPr>
          <p:cNvPr id="25610" name="Rectangle 8">
            <a:extLst>
              <a:ext uri="{FF2B5EF4-FFF2-40B4-BE49-F238E27FC236}">
                <a16:creationId xmlns:a16="http://schemas.microsoft.com/office/drawing/2014/main" id="{C55F1AE4-A927-CEB2-0B2F-1E31A4AF3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3933825"/>
            <a:ext cx="1441450" cy="720725"/>
          </a:xfrm>
          <a:prstGeom prst="rect">
            <a:avLst/>
          </a:prstGeom>
          <a:solidFill>
            <a:srgbClr val="B4D2EE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/>
              <a:t>?</a:t>
            </a:r>
          </a:p>
        </p:txBody>
      </p:sp>
      <p:sp>
        <p:nvSpPr>
          <p:cNvPr id="25611" name="Line 9">
            <a:extLst>
              <a:ext uri="{FF2B5EF4-FFF2-40B4-BE49-F238E27FC236}">
                <a16:creationId xmlns:a16="http://schemas.microsoft.com/office/drawing/2014/main" id="{5E3B2CC8-A94C-95D3-37BD-A3832D7BFA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76375" y="3121025"/>
            <a:ext cx="2232025" cy="9048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12" name="Line 10">
            <a:extLst>
              <a:ext uri="{FF2B5EF4-FFF2-40B4-BE49-F238E27FC236}">
                <a16:creationId xmlns:a16="http://schemas.microsoft.com/office/drawing/2014/main" id="{1C78FB63-2162-C9D8-AFCE-EC83A01354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213" y="3121025"/>
            <a:ext cx="936625" cy="8334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13" name="Line 11">
            <a:extLst>
              <a:ext uri="{FF2B5EF4-FFF2-40B4-BE49-F238E27FC236}">
                <a16:creationId xmlns:a16="http://schemas.microsoft.com/office/drawing/2014/main" id="{47AE382F-C143-83D3-68B3-B8CD3F4DA5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79838" y="3121025"/>
            <a:ext cx="1587" cy="7604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14" name="Line 12">
            <a:extLst>
              <a:ext uri="{FF2B5EF4-FFF2-40B4-BE49-F238E27FC236}">
                <a16:creationId xmlns:a16="http://schemas.microsoft.com/office/drawing/2014/main" id="{98DF6B8C-AD2C-FEE2-779A-AD3D9161CB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30638" y="3121025"/>
            <a:ext cx="1482725" cy="8334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15" name="Line 13">
            <a:extLst>
              <a:ext uri="{FF2B5EF4-FFF2-40B4-BE49-F238E27FC236}">
                <a16:creationId xmlns:a16="http://schemas.microsoft.com/office/drawing/2014/main" id="{115E6CEA-8511-76BC-1C9C-EC95CCA1E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3141663"/>
            <a:ext cx="3240087" cy="7921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16" name="Rectangle 14">
            <a:extLst>
              <a:ext uri="{FF2B5EF4-FFF2-40B4-BE49-F238E27FC236}">
                <a16:creationId xmlns:a16="http://schemas.microsoft.com/office/drawing/2014/main" id="{AE3F9E89-62D3-EB0D-8821-50F141DEA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084763"/>
            <a:ext cx="6697662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4000"/>
              </a:lnSpc>
              <a:spcBef>
                <a:spcPct val="0"/>
              </a:spcBef>
            </a:pPr>
            <a:r>
              <a:rPr lang="de-DE" altLang="de-DE" sz="1400" b="1">
                <a:latin typeface="Times New Roman" panose="02020603050405020304" pitchFamily="18" charset="0"/>
              </a:rPr>
              <a:t>Multiple category approach:</a:t>
            </a:r>
          </a:p>
          <a:p>
            <a:pPr eaLnBrk="1" hangingPunct="1">
              <a:lnSpc>
                <a:spcPct val="104000"/>
              </a:lnSpc>
              <a:spcBef>
                <a:spcPct val="0"/>
              </a:spcBef>
            </a:pPr>
            <a:r>
              <a:rPr lang="de-DE" altLang="de-DE" sz="1400" b="1">
                <a:latin typeface="Times New Roman" panose="02020603050405020304" pitchFamily="18" charset="0"/>
              </a:rPr>
              <a:t>J. E. Gracia: Metaphysics and its Tasks: The Search for the Categorial</a:t>
            </a:r>
          </a:p>
          <a:p>
            <a:pPr eaLnBrk="1" hangingPunct="1">
              <a:lnSpc>
                <a:spcPct val="104000"/>
              </a:lnSpc>
              <a:spcBef>
                <a:spcPct val="0"/>
              </a:spcBef>
            </a:pPr>
            <a:r>
              <a:rPr lang="de-DE" altLang="de-DE" sz="1400" b="1">
                <a:latin typeface="Times New Roman" panose="02020603050405020304" pitchFamily="18" charset="0"/>
              </a:rPr>
              <a:t>        Foundation  of Knowledge. SUNY Series in Philosophy. Albany , 1999</a:t>
            </a:r>
          </a:p>
          <a:p>
            <a:pPr eaLnBrk="1" hangingPunct="1">
              <a:lnSpc>
                <a:spcPct val="104000"/>
              </a:lnSpc>
              <a:spcBef>
                <a:spcPct val="0"/>
              </a:spcBef>
            </a:pPr>
            <a:endParaRPr lang="de-DE" altLang="de-DE" sz="14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4000"/>
              </a:lnSpc>
              <a:spcBef>
                <a:spcPct val="0"/>
              </a:spcBef>
            </a:pPr>
            <a:endParaRPr lang="de-DE" altLang="de-DE" sz="14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04000"/>
              </a:lnSpc>
              <a:spcBef>
                <a:spcPct val="0"/>
              </a:spcBef>
            </a:pPr>
            <a:r>
              <a:rPr lang="de-DE" altLang="de-DE" sz="1400" b="1">
                <a:latin typeface="Times New Roman" panose="02020603050405020304" pitchFamily="18" charset="0"/>
              </a:rPr>
              <a:t>                                                                              </a:t>
            </a:r>
          </a:p>
          <a:p>
            <a:pPr eaLnBrk="1" hangingPunct="1">
              <a:lnSpc>
                <a:spcPct val="104000"/>
              </a:lnSpc>
              <a:spcBef>
                <a:spcPct val="0"/>
              </a:spcBef>
            </a:pPr>
            <a:r>
              <a:rPr lang="de-DE" altLang="de-DE" sz="1400" b="1">
                <a:latin typeface="Times New Roman" panose="02020603050405020304" pitchFamily="18" charset="0"/>
              </a:rPr>
              <a:t>     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3">
            <a:extLst>
              <a:ext uri="{FF2B5EF4-FFF2-40B4-BE49-F238E27FC236}">
                <a16:creationId xmlns:a16="http://schemas.microsoft.com/office/drawing/2014/main" id="{E19EAA16-1F70-0B7D-D9B9-248A682EAA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&lt;&lt;Thema / Veranstaltung&gt;&gt;	&lt;&lt;Datum&gt;&gt;	&lt;&lt;Vortragender&gt;&gt;</a:t>
            </a: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D4067009-5BEB-EF3F-6225-C0FE7F30FC8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305800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de-DE"/>
              <a:t>GFO  3</a:t>
            </a: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016B514-31E6-6F21-C224-6F09D0AE0A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77200" cy="47275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Font typeface="Wingdings" panose="05000000000000000000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de-DE"/>
              <a:t>Meta-Architecture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de-DE"/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94ECB083-7937-A026-96C3-481890623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133600"/>
            <a:ext cx="2971800" cy="914400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de-DE" sz="2000"/>
              <a:t>Abstract top level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de-DE" sz="2000"/>
              <a:t>Set / Item</a:t>
            </a:r>
          </a:p>
        </p:txBody>
      </p:sp>
      <p:sp>
        <p:nvSpPr>
          <p:cNvPr id="27654" name="Rectangle 4">
            <a:extLst>
              <a:ext uri="{FF2B5EF4-FFF2-40B4-BE49-F238E27FC236}">
                <a16:creationId xmlns:a16="http://schemas.microsoft.com/office/drawing/2014/main" id="{38ED728A-7A8E-34B9-5332-9B1BA2242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352800"/>
            <a:ext cx="4648200" cy="914400"/>
          </a:xfrm>
          <a:prstGeom prst="rect">
            <a:avLst/>
          </a:prstGeom>
          <a:solidFill>
            <a:srgbClr val="BCFDA5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de-DE" sz="2000"/>
              <a:t>Abstract Core Level</a:t>
            </a:r>
          </a:p>
        </p:txBody>
      </p:sp>
      <p:sp>
        <p:nvSpPr>
          <p:cNvPr id="27655" name="Rectangle 5">
            <a:extLst>
              <a:ext uri="{FF2B5EF4-FFF2-40B4-BE49-F238E27FC236}">
                <a16:creationId xmlns:a16="http://schemas.microsoft.com/office/drawing/2014/main" id="{4B90956C-2AC3-C97E-91C3-72BFB813D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495800"/>
            <a:ext cx="7391400" cy="1143000"/>
          </a:xfrm>
          <a:prstGeom prst="rect">
            <a:avLst/>
          </a:prstGeom>
          <a:solidFill>
            <a:srgbClr val="B4D2EE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ahoma" panose="020B0604030504040204" pitchFamily="34" charset="0"/>
              <a:buNone/>
            </a:pPr>
            <a:r>
              <a:rPr lang="en-GB" altLang="de-DE" sz="2000"/>
              <a:t>Basic Level</a:t>
            </a:r>
          </a:p>
        </p:txBody>
      </p:sp>
      <p:sp>
        <p:nvSpPr>
          <p:cNvPr id="27656" name="Line 6">
            <a:extLst>
              <a:ext uri="{FF2B5EF4-FFF2-40B4-BE49-F238E27FC236}">
                <a16:creationId xmlns:a16="http://schemas.microsoft.com/office/drawing/2014/main" id="{67C91FDE-CC99-BDA1-5FEA-D3D768C231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044825"/>
            <a:ext cx="1588" cy="3111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657" name="Line 7">
            <a:extLst>
              <a:ext uri="{FF2B5EF4-FFF2-40B4-BE49-F238E27FC236}">
                <a16:creationId xmlns:a16="http://schemas.microsoft.com/office/drawing/2014/main" id="{2A5CF6F6-CB08-3ECF-7D9E-1CB2489CC2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187825"/>
            <a:ext cx="1588" cy="3111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ußzeilenplatzhalter 3">
            <a:extLst>
              <a:ext uri="{FF2B5EF4-FFF2-40B4-BE49-F238E27FC236}">
                <a16:creationId xmlns:a16="http://schemas.microsoft.com/office/drawing/2014/main" id="{1DD119FC-696A-0B10-0484-207BAFE671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4623F76E-4961-12C4-266F-DA990B6C95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305800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GFO 4 (Abstract Core Level)</a:t>
            </a: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5F4344A9-AE57-AEB5-66A5-A16CCDF1261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77200" cy="47275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/>
          </a:p>
          <a:p>
            <a:pPr algn="ctr"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/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77670980-3C70-0AA7-C4BD-381C44F45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33600"/>
            <a:ext cx="1447800" cy="914400"/>
          </a:xfrm>
          <a:prstGeom prst="rect">
            <a:avLst/>
          </a:prstGeom>
          <a:solidFill>
            <a:srgbClr val="B7F6A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000" b="1"/>
              <a:t>Item</a:t>
            </a:r>
          </a:p>
        </p:txBody>
      </p:sp>
      <p:sp>
        <p:nvSpPr>
          <p:cNvPr id="29702" name="Rectangle 4">
            <a:extLst>
              <a:ext uri="{FF2B5EF4-FFF2-40B4-BE49-F238E27FC236}">
                <a16:creationId xmlns:a16="http://schemas.microsoft.com/office/drawing/2014/main" id="{AB4491BA-5ECC-7C30-72C3-195552CB3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352800"/>
            <a:ext cx="1371600" cy="914400"/>
          </a:xfrm>
          <a:prstGeom prst="rect">
            <a:avLst/>
          </a:prstGeom>
          <a:solidFill>
            <a:srgbClr val="BBF7B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000"/>
              <a:t>Category</a:t>
            </a:r>
          </a:p>
        </p:txBody>
      </p:sp>
      <p:sp>
        <p:nvSpPr>
          <p:cNvPr id="29703" name="Rectangle 5">
            <a:extLst>
              <a:ext uri="{FF2B5EF4-FFF2-40B4-BE49-F238E27FC236}">
                <a16:creationId xmlns:a16="http://schemas.microsoft.com/office/drawing/2014/main" id="{C3740241-3DE5-B267-FF3F-EB77D8F4B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1752600" cy="914400"/>
          </a:xfrm>
          <a:prstGeom prst="rect">
            <a:avLst/>
          </a:prstGeom>
          <a:solidFill>
            <a:srgbClr val="BBF7B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000"/>
              <a:t>Individual</a:t>
            </a:r>
          </a:p>
        </p:txBody>
      </p:sp>
      <p:sp>
        <p:nvSpPr>
          <p:cNvPr id="29704" name="Rectangle 6">
            <a:extLst>
              <a:ext uri="{FF2B5EF4-FFF2-40B4-BE49-F238E27FC236}">
                <a16:creationId xmlns:a16="http://schemas.microsoft.com/office/drawing/2014/main" id="{58E00C97-E4A2-6264-DD8D-93EAE4DF5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4652963"/>
            <a:ext cx="1219200" cy="914400"/>
          </a:xfrm>
          <a:prstGeom prst="rect">
            <a:avLst/>
          </a:prstGeom>
          <a:solidFill>
            <a:srgbClr val="BBF7B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000"/>
              <a:t>Concept</a:t>
            </a:r>
          </a:p>
        </p:txBody>
      </p:sp>
      <p:sp>
        <p:nvSpPr>
          <p:cNvPr id="29705" name="Rectangle 7">
            <a:extLst>
              <a:ext uri="{FF2B5EF4-FFF2-40B4-BE49-F238E27FC236}">
                <a16:creationId xmlns:a16="http://schemas.microsoft.com/office/drawing/2014/main" id="{A07BE24E-F27B-E8A0-7E2D-43A8CE52F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4652963"/>
            <a:ext cx="1143000" cy="914400"/>
          </a:xfrm>
          <a:prstGeom prst="rect">
            <a:avLst/>
          </a:prstGeom>
          <a:solidFill>
            <a:srgbClr val="BBF7B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000"/>
              <a:t>Universal</a:t>
            </a:r>
          </a:p>
        </p:txBody>
      </p:sp>
      <p:sp>
        <p:nvSpPr>
          <p:cNvPr id="29706" name="Rectangle 8">
            <a:extLst>
              <a:ext uri="{FF2B5EF4-FFF2-40B4-BE49-F238E27FC236}">
                <a16:creationId xmlns:a16="http://schemas.microsoft.com/office/drawing/2014/main" id="{FDF097DC-8F75-2C22-0B14-8D5D8C015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4724400"/>
            <a:ext cx="1219200" cy="838200"/>
          </a:xfrm>
          <a:prstGeom prst="rect">
            <a:avLst/>
          </a:prstGeom>
          <a:solidFill>
            <a:srgbClr val="BBF7B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000"/>
              <a:t>Symbol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000"/>
              <a:t>Structure</a:t>
            </a:r>
          </a:p>
        </p:txBody>
      </p:sp>
      <p:sp>
        <p:nvSpPr>
          <p:cNvPr id="29707" name="Rectangle 9">
            <a:extLst>
              <a:ext uri="{FF2B5EF4-FFF2-40B4-BE49-F238E27FC236}">
                <a16:creationId xmlns:a16="http://schemas.microsoft.com/office/drawing/2014/main" id="{F056EE21-CAA0-598A-70EA-4F98A1F71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648200"/>
            <a:ext cx="1143000" cy="914400"/>
          </a:xfrm>
          <a:prstGeom prst="rect">
            <a:avLst/>
          </a:prstGeom>
          <a:solidFill>
            <a:srgbClr val="BBF7B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000"/>
              <a:t>Concrete</a:t>
            </a:r>
          </a:p>
        </p:txBody>
      </p:sp>
      <p:sp>
        <p:nvSpPr>
          <p:cNvPr id="29708" name="Rectangle 10">
            <a:extLst>
              <a:ext uri="{FF2B5EF4-FFF2-40B4-BE49-F238E27FC236}">
                <a16:creationId xmlns:a16="http://schemas.microsoft.com/office/drawing/2014/main" id="{4328F5C4-EDB1-53E8-0C09-6FE687DA6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648200"/>
            <a:ext cx="1219200" cy="914400"/>
          </a:xfrm>
          <a:prstGeom prst="rect">
            <a:avLst/>
          </a:prstGeom>
          <a:solidFill>
            <a:srgbClr val="BBF7B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2000"/>
              <a:t>abstract</a:t>
            </a:r>
          </a:p>
        </p:txBody>
      </p:sp>
      <p:sp>
        <p:nvSpPr>
          <p:cNvPr id="29709" name="Line 11">
            <a:extLst>
              <a:ext uri="{FF2B5EF4-FFF2-40B4-BE49-F238E27FC236}">
                <a16:creationId xmlns:a16="http://schemas.microsoft.com/office/drawing/2014/main" id="{9487092D-BA03-7A30-3076-6BA3C99544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6588" y="3048000"/>
            <a:ext cx="1419225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10" name="Line 12">
            <a:extLst>
              <a:ext uri="{FF2B5EF4-FFF2-40B4-BE49-F238E27FC236}">
                <a16:creationId xmlns:a16="http://schemas.microsoft.com/office/drawing/2014/main" id="{B3DEE9F7-376B-99AA-C383-94783B49F2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048000"/>
            <a:ext cx="16764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11" name="Line 13">
            <a:extLst>
              <a:ext uri="{FF2B5EF4-FFF2-40B4-BE49-F238E27FC236}">
                <a16:creationId xmlns:a16="http://schemas.microsoft.com/office/drawing/2014/main" id="{0C0455C0-72FF-85FD-39DC-E775EB0FCF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1013" y="4267200"/>
            <a:ext cx="1320800" cy="3857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12" name="Line 14">
            <a:extLst>
              <a:ext uri="{FF2B5EF4-FFF2-40B4-BE49-F238E27FC236}">
                <a16:creationId xmlns:a16="http://schemas.microsoft.com/office/drawing/2014/main" id="{AC4338BB-9B97-6670-69F1-5460B0BB5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267200"/>
            <a:ext cx="11113" cy="3857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13" name="Line 15">
            <a:extLst>
              <a:ext uri="{FF2B5EF4-FFF2-40B4-BE49-F238E27FC236}">
                <a16:creationId xmlns:a16="http://schemas.microsoft.com/office/drawing/2014/main" id="{D0B4E8EE-52C3-6294-A183-46B72DB9EC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267200"/>
            <a:ext cx="1160463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14" name="Line 16">
            <a:extLst>
              <a:ext uri="{FF2B5EF4-FFF2-40B4-BE49-F238E27FC236}">
                <a16:creationId xmlns:a16="http://schemas.microsoft.com/office/drawing/2014/main" id="{5179CF92-DCFF-E1D3-F60C-D1BEAC895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15" name="Line 17">
            <a:extLst>
              <a:ext uri="{FF2B5EF4-FFF2-40B4-BE49-F238E27FC236}">
                <a16:creationId xmlns:a16="http://schemas.microsoft.com/office/drawing/2014/main" id="{EA595B57-885C-7F3C-E4D6-C9C63ED4F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343400"/>
            <a:ext cx="12192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16" name="Line 18">
            <a:extLst>
              <a:ext uri="{FF2B5EF4-FFF2-40B4-BE49-F238E27FC236}">
                <a16:creationId xmlns:a16="http://schemas.microsoft.com/office/drawing/2014/main" id="{E688BE26-1434-FEB7-26CA-BB0D95D61D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95925" y="4292600"/>
            <a:ext cx="1033463" cy="431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717" name="Rectangle 19">
            <a:extLst>
              <a:ext uri="{FF2B5EF4-FFF2-40B4-BE49-F238E27FC236}">
                <a16:creationId xmlns:a16="http://schemas.microsoft.com/office/drawing/2014/main" id="{078930A8-DAEB-FDD1-40A3-A65F668C5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724400"/>
            <a:ext cx="792162" cy="792163"/>
          </a:xfrm>
          <a:prstGeom prst="rect">
            <a:avLst/>
          </a:prstGeom>
          <a:solidFill>
            <a:srgbClr val="99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6000"/>
              </a:lnSpc>
              <a:spcBef>
                <a:spcPct val="0"/>
              </a:spcBef>
            </a:pPr>
            <a:r>
              <a:rPr lang="de-DE" altLang="de-DE" sz="2000"/>
              <a:t>Space</a:t>
            </a:r>
          </a:p>
          <a:p>
            <a:pPr algn="ctr" eaLnBrk="1" hangingPunct="1">
              <a:lnSpc>
                <a:spcPct val="86000"/>
              </a:lnSpc>
              <a:spcBef>
                <a:spcPct val="0"/>
              </a:spcBef>
            </a:pPr>
            <a:r>
              <a:rPr lang="de-DE" altLang="de-DE" sz="2000"/>
              <a:t>Time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ußzeilenplatzhalter 2">
            <a:extLst>
              <a:ext uri="{FF2B5EF4-FFF2-40B4-BE49-F238E27FC236}">
                <a16:creationId xmlns:a16="http://schemas.microsoft.com/office/drawing/2014/main" id="{CAC71959-55D2-B7A2-7B5C-D04A51DA51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56D92CE1-05F5-BA4C-4CF9-4E6B03809B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305800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GFO 5 (Selected Categories )</a:t>
            </a: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5CE2A24E-C9BF-1EEC-9B53-4E0EECA1E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575" y="1452563"/>
            <a:ext cx="2054225" cy="311150"/>
          </a:xfrm>
          <a:prstGeom prst="rect">
            <a:avLst/>
          </a:prstGeom>
          <a:solidFill>
            <a:srgbClr val="CCFF33"/>
          </a:solidFill>
          <a:ln w="76320">
            <a:solidFill>
              <a:srgbClr val="808080"/>
            </a:solidFill>
            <a:miter lim="800000"/>
            <a:headEnd/>
            <a:tailEnd/>
          </a:ln>
        </p:spPr>
        <p:txBody>
          <a:bodyPr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concrete individual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22D5FCE9-99AB-5198-D802-2F8FE2B5B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2374900"/>
            <a:ext cx="1189038" cy="585788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space-time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entity</a:t>
            </a:r>
          </a:p>
        </p:txBody>
      </p:sp>
      <p:sp>
        <p:nvSpPr>
          <p:cNvPr id="31750" name="Rectangle 4">
            <a:extLst>
              <a:ext uri="{FF2B5EF4-FFF2-40B4-BE49-F238E27FC236}">
                <a16:creationId xmlns:a16="http://schemas.microsoft.com/office/drawing/2014/main" id="{5827778D-055C-4CE5-0ECF-FD908A45B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3489325"/>
            <a:ext cx="2232025" cy="311150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GB" altLang="de-DE" sz="1800">
                <a:latin typeface="Arial" panose="020B0604020202020204" pitchFamily="34" charset="0"/>
              </a:rPr>
              <a:t>processual structure</a:t>
            </a:r>
          </a:p>
        </p:txBody>
      </p:sp>
      <p:sp>
        <p:nvSpPr>
          <p:cNvPr id="31751" name="Rectangle 5">
            <a:extLst>
              <a:ext uri="{FF2B5EF4-FFF2-40B4-BE49-F238E27FC236}">
                <a16:creationId xmlns:a16="http://schemas.microsoft.com/office/drawing/2014/main" id="{3BE79728-77BD-F1D0-3D4F-1FA560F13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413" y="3432175"/>
            <a:ext cx="1060450" cy="311150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presential</a:t>
            </a:r>
          </a:p>
        </p:txBody>
      </p:sp>
      <p:sp>
        <p:nvSpPr>
          <p:cNvPr id="31752" name="Rectangle 6">
            <a:extLst>
              <a:ext uri="{FF2B5EF4-FFF2-40B4-BE49-F238E27FC236}">
                <a16:creationId xmlns:a16="http://schemas.microsoft.com/office/drawing/2014/main" id="{CBB0B4DC-D4E9-7BE4-F321-3BBEF2493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138" y="2595563"/>
            <a:ext cx="728662" cy="311150"/>
          </a:xfrm>
          <a:prstGeom prst="rect">
            <a:avLst/>
          </a:prstGeom>
          <a:solidFill>
            <a:srgbClr val="FFC8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quality</a:t>
            </a:r>
          </a:p>
        </p:txBody>
      </p:sp>
      <p:sp>
        <p:nvSpPr>
          <p:cNvPr id="31753" name="Rectangle 7">
            <a:extLst>
              <a:ext uri="{FF2B5EF4-FFF2-40B4-BE49-F238E27FC236}">
                <a16:creationId xmlns:a16="http://schemas.microsoft.com/office/drawing/2014/main" id="{DAA98E2F-C2A4-C294-9500-2F51EC3D7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550" y="3281363"/>
            <a:ext cx="615950" cy="58578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time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entity</a:t>
            </a:r>
          </a:p>
        </p:txBody>
      </p:sp>
      <p:sp>
        <p:nvSpPr>
          <p:cNvPr id="31754" name="Rectangle 8">
            <a:extLst>
              <a:ext uri="{FF2B5EF4-FFF2-40B4-BE49-F238E27FC236}">
                <a16:creationId xmlns:a16="http://schemas.microsoft.com/office/drawing/2014/main" id="{38F777E1-8322-6FED-D152-4BEDE165A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50" y="3281363"/>
            <a:ext cx="731838" cy="58578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spatial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entity</a:t>
            </a:r>
          </a:p>
        </p:txBody>
      </p:sp>
      <p:sp>
        <p:nvSpPr>
          <p:cNvPr id="31755" name="Rectangle 9">
            <a:extLst>
              <a:ext uri="{FF2B5EF4-FFF2-40B4-BE49-F238E27FC236}">
                <a16:creationId xmlns:a16="http://schemas.microsoft.com/office/drawing/2014/main" id="{A59E6879-ECEC-6386-E981-FA9CEB1F4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4500563"/>
            <a:ext cx="1019175" cy="58578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spatial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boundary</a:t>
            </a:r>
          </a:p>
        </p:txBody>
      </p:sp>
      <p:sp>
        <p:nvSpPr>
          <p:cNvPr id="31756" name="Rectangle 10">
            <a:extLst>
              <a:ext uri="{FF2B5EF4-FFF2-40B4-BE49-F238E27FC236}">
                <a16:creationId xmlns:a16="http://schemas.microsoft.com/office/drawing/2014/main" id="{41D41FB9-430F-6EE8-1397-383A6D01F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4500563"/>
            <a:ext cx="704850" cy="58578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space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region</a:t>
            </a:r>
          </a:p>
        </p:txBody>
      </p:sp>
      <p:sp>
        <p:nvSpPr>
          <p:cNvPr id="31757" name="Rectangle 11">
            <a:extLst>
              <a:ext uri="{FF2B5EF4-FFF2-40B4-BE49-F238E27FC236}">
                <a16:creationId xmlns:a16="http://schemas.microsoft.com/office/drawing/2014/main" id="{373A6E80-419B-5575-83A4-0C7E34163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4575" y="4500563"/>
            <a:ext cx="704850" cy="58578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time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region</a:t>
            </a:r>
          </a:p>
        </p:txBody>
      </p:sp>
      <p:sp>
        <p:nvSpPr>
          <p:cNvPr id="31758" name="Rectangle 12">
            <a:extLst>
              <a:ext uri="{FF2B5EF4-FFF2-40B4-BE49-F238E27FC236}">
                <a16:creationId xmlns:a16="http://schemas.microsoft.com/office/drawing/2014/main" id="{3547E7E6-9D05-A5AD-A642-0581F519E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500563"/>
            <a:ext cx="1019175" cy="58578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time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boundary</a:t>
            </a:r>
          </a:p>
        </p:txBody>
      </p:sp>
      <p:sp>
        <p:nvSpPr>
          <p:cNvPr id="31759" name="Rectangle 13">
            <a:extLst>
              <a:ext uri="{FF2B5EF4-FFF2-40B4-BE49-F238E27FC236}">
                <a16:creationId xmlns:a16="http://schemas.microsoft.com/office/drawing/2014/main" id="{30FCF627-E74A-D9BA-E60F-3A3DFD56A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5567363"/>
            <a:ext cx="693738" cy="31115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topoid</a:t>
            </a:r>
          </a:p>
        </p:txBody>
      </p:sp>
      <p:sp>
        <p:nvSpPr>
          <p:cNvPr id="31760" name="Rectangle 14">
            <a:extLst>
              <a:ext uri="{FF2B5EF4-FFF2-40B4-BE49-F238E27FC236}">
                <a16:creationId xmlns:a16="http://schemas.microsoft.com/office/drawing/2014/main" id="{37046A4A-825F-5492-B0C2-4F5A332C0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25" y="5567363"/>
            <a:ext cx="946150" cy="311150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chronoid</a:t>
            </a:r>
          </a:p>
        </p:txBody>
      </p:sp>
      <p:sp>
        <p:nvSpPr>
          <p:cNvPr id="31761" name="Rectangle 15">
            <a:extLst>
              <a:ext uri="{FF2B5EF4-FFF2-40B4-BE49-F238E27FC236}">
                <a16:creationId xmlns:a16="http://schemas.microsoft.com/office/drawing/2014/main" id="{815CCD4F-E111-9301-BB66-C150CCC2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4500563"/>
            <a:ext cx="960437" cy="585787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material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structure</a:t>
            </a:r>
          </a:p>
        </p:txBody>
      </p:sp>
      <p:sp>
        <p:nvSpPr>
          <p:cNvPr id="31762" name="Rectangle 16">
            <a:extLst>
              <a:ext uri="{FF2B5EF4-FFF2-40B4-BE49-F238E27FC236}">
                <a16:creationId xmlns:a16="http://schemas.microsoft.com/office/drawing/2014/main" id="{857AF36C-F5CE-7BB2-DEB8-BAD3C5F9E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4500563"/>
            <a:ext cx="960438" cy="585787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configur-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ation</a:t>
            </a:r>
          </a:p>
        </p:txBody>
      </p:sp>
      <p:cxnSp>
        <p:nvCxnSpPr>
          <p:cNvPr id="31763" name="AutoShape 17">
            <a:extLst>
              <a:ext uri="{FF2B5EF4-FFF2-40B4-BE49-F238E27FC236}">
                <a16:creationId xmlns:a16="http://schemas.microsoft.com/office/drawing/2014/main" id="{0943159B-D199-B6CF-D94E-12D6523C2DB2}"/>
              </a:ext>
            </a:extLst>
          </p:cNvPr>
          <p:cNvCxnSpPr>
            <a:cxnSpLocks noChangeShapeType="1"/>
            <a:stCxn id="31748" idx="2"/>
            <a:endCxn id="31749" idx="0"/>
          </p:cNvCxnSpPr>
          <p:nvPr/>
        </p:nvCxnSpPr>
        <p:spPr bwMode="auto">
          <a:xfrm flipH="1">
            <a:off x="1590675" y="1763713"/>
            <a:ext cx="3019425" cy="6127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4" name="AutoShape 18">
            <a:extLst>
              <a:ext uri="{FF2B5EF4-FFF2-40B4-BE49-F238E27FC236}">
                <a16:creationId xmlns:a16="http://schemas.microsoft.com/office/drawing/2014/main" id="{3685946D-4784-DF95-D431-A0966951E4C6}"/>
              </a:ext>
            </a:extLst>
          </p:cNvPr>
          <p:cNvCxnSpPr>
            <a:cxnSpLocks noChangeShapeType="1"/>
            <a:stCxn id="31748" idx="2"/>
          </p:cNvCxnSpPr>
          <p:nvPr/>
        </p:nvCxnSpPr>
        <p:spPr bwMode="auto">
          <a:xfrm>
            <a:off x="4611688" y="1763713"/>
            <a:ext cx="3008312" cy="8255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5" name="AutoShape 19">
            <a:extLst>
              <a:ext uri="{FF2B5EF4-FFF2-40B4-BE49-F238E27FC236}">
                <a16:creationId xmlns:a16="http://schemas.microsoft.com/office/drawing/2014/main" id="{9D5595ED-CBC4-B8AE-DEB1-1C0E62CF516B}"/>
              </a:ext>
            </a:extLst>
          </p:cNvPr>
          <p:cNvCxnSpPr>
            <a:cxnSpLocks noChangeShapeType="1"/>
            <a:stCxn id="31794" idx="2"/>
            <a:endCxn id="31751" idx="0"/>
          </p:cNvCxnSpPr>
          <p:nvPr/>
        </p:nvCxnSpPr>
        <p:spPr bwMode="auto">
          <a:xfrm flipH="1">
            <a:off x="6116638" y="2971800"/>
            <a:ext cx="1312862" cy="46196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6" name="AutoShape 20">
            <a:extLst>
              <a:ext uri="{FF2B5EF4-FFF2-40B4-BE49-F238E27FC236}">
                <a16:creationId xmlns:a16="http://schemas.microsoft.com/office/drawing/2014/main" id="{FD6A97E9-1531-B0D6-D45B-F017516E20D0}"/>
              </a:ext>
            </a:extLst>
          </p:cNvPr>
          <p:cNvCxnSpPr>
            <a:cxnSpLocks noChangeShapeType="1"/>
            <a:stCxn id="31748" idx="2"/>
            <a:endCxn id="31752" idx="0"/>
          </p:cNvCxnSpPr>
          <p:nvPr/>
        </p:nvCxnSpPr>
        <p:spPr bwMode="auto">
          <a:xfrm flipH="1">
            <a:off x="2733675" y="1763713"/>
            <a:ext cx="1876425" cy="83343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7" name="AutoShape 21">
            <a:extLst>
              <a:ext uri="{FF2B5EF4-FFF2-40B4-BE49-F238E27FC236}">
                <a16:creationId xmlns:a16="http://schemas.microsoft.com/office/drawing/2014/main" id="{1B89535F-F3A2-A486-283E-42418255FB24}"/>
              </a:ext>
            </a:extLst>
          </p:cNvPr>
          <p:cNvCxnSpPr>
            <a:cxnSpLocks noChangeShapeType="1"/>
            <a:stCxn id="31751" idx="2"/>
            <a:endCxn id="31761" idx="0"/>
          </p:cNvCxnSpPr>
          <p:nvPr/>
        </p:nvCxnSpPr>
        <p:spPr bwMode="auto">
          <a:xfrm flipH="1">
            <a:off x="5362575" y="3743325"/>
            <a:ext cx="754063" cy="7572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8" name="AutoShape 22">
            <a:extLst>
              <a:ext uri="{FF2B5EF4-FFF2-40B4-BE49-F238E27FC236}">
                <a16:creationId xmlns:a16="http://schemas.microsoft.com/office/drawing/2014/main" id="{F30C3E42-0B1C-FA56-1FA8-B928CBE50E46}"/>
              </a:ext>
            </a:extLst>
          </p:cNvPr>
          <p:cNvCxnSpPr>
            <a:cxnSpLocks noChangeShapeType="1"/>
            <a:stCxn id="31751" idx="2"/>
            <a:endCxn id="31762" idx="0"/>
          </p:cNvCxnSpPr>
          <p:nvPr/>
        </p:nvCxnSpPr>
        <p:spPr bwMode="auto">
          <a:xfrm>
            <a:off x="6116638" y="3743325"/>
            <a:ext cx="390525" cy="7572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69" name="AutoShape 23">
            <a:extLst>
              <a:ext uri="{FF2B5EF4-FFF2-40B4-BE49-F238E27FC236}">
                <a16:creationId xmlns:a16="http://schemas.microsoft.com/office/drawing/2014/main" id="{BD006C67-FCA1-4F0F-D180-2B464294A5B7}"/>
              </a:ext>
            </a:extLst>
          </p:cNvPr>
          <p:cNvCxnSpPr>
            <a:cxnSpLocks noChangeShapeType="1"/>
            <a:stCxn id="31749" idx="2"/>
            <a:endCxn id="31753" idx="0"/>
          </p:cNvCxnSpPr>
          <p:nvPr/>
        </p:nvCxnSpPr>
        <p:spPr bwMode="auto">
          <a:xfrm>
            <a:off x="1590675" y="2960688"/>
            <a:ext cx="1466850" cy="32226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0" name="AutoShape 24">
            <a:extLst>
              <a:ext uri="{FF2B5EF4-FFF2-40B4-BE49-F238E27FC236}">
                <a16:creationId xmlns:a16="http://schemas.microsoft.com/office/drawing/2014/main" id="{98795D59-C283-7FC6-3520-64EF77876A43}"/>
              </a:ext>
            </a:extLst>
          </p:cNvPr>
          <p:cNvCxnSpPr>
            <a:cxnSpLocks noChangeShapeType="1"/>
            <a:stCxn id="31749" idx="2"/>
            <a:endCxn id="31754" idx="0"/>
          </p:cNvCxnSpPr>
          <p:nvPr/>
        </p:nvCxnSpPr>
        <p:spPr bwMode="auto">
          <a:xfrm flipH="1">
            <a:off x="1209675" y="2960688"/>
            <a:ext cx="381000" cy="32226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1" name="AutoShape 25">
            <a:extLst>
              <a:ext uri="{FF2B5EF4-FFF2-40B4-BE49-F238E27FC236}">
                <a16:creationId xmlns:a16="http://schemas.microsoft.com/office/drawing/2014/main" id="{C988F678-497C-88C1-6760-BC3393B7DE52}"/>
              </a:ext>
            </a:extLst>
          </p:cNvPr>
          <p:cNvCxnSpPr>
            <a:cxnSpLocks noChangeShapeType="1"/>
            <a:stCxn id="31753" idx="2"/>
            <a:endCxn id="31758" idx="0"/>
          </p:cNvCxnSpPr>
          <p:nvPr/>
        </p:nvCxnSpPr>
        <p:spPr bwMode="auto">
          <a:xfrm>
            <a:off x="3057525" y="3867150"/>
            <a:ext cx="584200" cy="6350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2" name="AutoShape 26">
            <a:extLst>
              <a:ext uri="{FF2B5EF4-FFF2-40B4-BE49-F238E27FC236}">
                <a16:creationId xmlns:a16="http://schemas.microsoft.com/office/drawing/2014/main" id="{E6115F02-0B41-BF4D-B3F2-91D59F289030}"/>
              </a:ext>
            </a:extLst>
          </p:cNvPr>
          <p:cNvCxnSpPr>
            <a:cxnSpLocks noChangeShapeType="1"/>
            <a:stCxn id="31753" idx="2"/>
            <a:endCxn id="31757" idx="0"/>
          </p:cNvCxnSpPr>
          <p:nvPr/>
        </p:nvCxnSpPr>
        <p:spPr bwMode="auto">
          <a:xfrm flipH="1">
            <a:off x="2667000" y="3867150"/>
            <a:ext cx="390525" cy="6350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3" name="AutoShape 27">
            <a:extLst>
              <a:ext uri="{FF2B5EF4-FFF2-40B4-BE49-F238E27FC236}">
                <a16:creationId xmlns:a16="http://schemas.microsoft.com/office/drawing/2014/main" id="{ED37E055-4CA1-758C-3867-53697C7EEA50}"/>
              </a:ext>
            </a:extLst>
          </p:cNvPr>
          <p:cNvCxnSpPr>
            <a:cxnSpLocks noChangeShapeType="1"/>
            <a:stCxn id="31757" idx="2"/>
            <a:endCxn id="31760" idx="0"/>
          </p:cNvCxnSpPr>
          <p:nvPr/>
        </p:nvCxnSpPr>
        <p:spPr bwMode="auto">
          <a:xfrm>
            <a:off x="2667000" y="5086350"/>
            <a:ext cx="1588" cy="48101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4" name="AutoShape 28">
            <a:extLst>
              <a:ext uri="{FF2B5EF4-FFF2-40B4-BE49-F238E27FC236}">
                <a16:creationId xmlns:a16="http://schemas.microsoft.com/office/drawing/2014/main" id="{C6324B0D-0EAC-7789-B32D-EEC31D995C77}"/>
              </a:ext>
            </a:extLst>
          </p:cNvPr>
          <p:cNvCxnSpPr>
            <a:cxnSpLocks noChangeShapeType="1"/>
            <a:stCxn id="31756" idx="2"/>
            <a:endCxn id="31759" idx="0"/>
          </p:cNvCxnSpPr>
          <p:nvPr/>
        </p:nvCxnSpPr>
        <p:spPr bwMode="auto">
          <a:xfrm>
            <a:off x="762000" y="5086350"/>
            <a:ext cx="1588" cy="48101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5" name="AutoShape 29">
            <a:extLst>
              <a:ext uri="{FF2B5EF4-FFF2-40B4-BE49-F238E27FC236}">
                <a16:creationId xmlns:a16="http://schemas.microsoft.com/office/drawing/2014/main" id="{008AB946-7762-1F70-E7C2-CFCD7B1173E9}"/>
              </a:ext>
            </a:extLst>
          </p:cNvPr>
          <p:cNvCxnSpPr>
            <a:cxnSpLocks noChangeShapeType="1"/>
            <a:stCxn id="31754" idx="2"/>
            <a:endCxn id="31756" idx="0"/>
          </p:cNvCxnSpPr>
          <p:nvPr/>
        </p:nvCxnSpPr>
        <p:spPr bwMode="auto">
          <a:xfrm flipH="1">
            <a:off x="762000" y="3867150"/>
            <a:ext cx="447675" cy="6350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6" name="AutoShape 30">
            <a:extLst>
              <a:ext uri="{FF2B5EF4-FFF2-40B4-BE49-F238E27FC236}">
                <a16:creationId xmlns:a16="http://schemas.microsoft.com/office/drawing/2014/main" id="{C0D1BE46-ADE5-F849-0F26-43D3AAA0F8A0}"/>
              </a:ext>
            </a:extLst>
          </p:cNvPr>
          <p:cNvCxnSpPr>
            <a:cxnSpLocks noChangeShapeType="1"/>
            <a:stCxn id="31754" idx="2"/>
            <a:endCxn id="31755" idx="0"/>
          </p:cNvCxnSpPr>
          <p:nvPr/>
        </p:nvCxnSpPr>
        <p:spPr bwMode="auto">
          <a:xfrm>
            <a:off x="1209675" y="3867150"/>
            <a:ext cx="450850" cy="6350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77" name="Rectangle 31">
            <a:extLst>
              <a:ext uri="{FF2B5EF4-FFF2-40B4-BE49-F238E27FC236}">
                <a16:creationId xmlns:a16="http://schemas.microsoft.com/office/drawing/2014/main" id="{D1230C6F-0371-EEE7-3CBB-1F80621C0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025" y="4500563"/>
            <a:ext cx="871538" cy="311150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process</a:t>
            </a:r>
          </a:p>
        </p:txBody>
      </p:sp>
      <p:sp>
        <p:nvSpPr>
          <p:cNvPr id="31778" name="Rectangle 32">
            <a:extLst>
              <a:ext uri="{FF2B5EF4-FFF2-40B4-BE49-F238E27FC236}">
                <a16:creationId xmlns:a16="http://schemas.microsoft.com/office/drawing/2014/main" id="{1E71597E-E3FC-C8B2-19B9-8900BA03A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0" y="4500563"/>
            <a:ext cx="819150" cy="311150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change</a:t>
            </a:r>
          </a:p>
        </p:txBody>
      </p:sp>
      <p:sp>
        <p:nvSpPr>
          <p:cNvPr id="31779" name="Rectangle 33">
            <a:extLst>
              <a:ext uri="{FF2B5EF4-FFF2-40B4-BE49-F238E27FC236}">
                <a16:creationId xmlns:a16="http://schemas.microsoft.com/office/drawing/2014/main" id="{63CE4C43-96A4-37C9-3174-C3B0AECF2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0338" y="5491163"/>
            <a:ext cx="1019175" cy="585787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material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boundary</a:t>
            </a:r>
          </a:p>
        </p:txBody>
      </p:sp>
      <p:sp>
        <p:nvSpPr>
          <p:cNvPr id="31780" name="Rectangle 34">
            <a:extLst>
              <a:ext uri="{FF2B5EF4-FFF2-40B4-BE49-F238E27FC236}">
                <a16:creationId xmlns:a16="http://schemas.microsoft.com/office/drawing/2014/main" id="{8155E9CE-8CB7-9A86-B433-1CB700FDF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0" y="5491163"/>
            <a:ext cx="882650" cy="585787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material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object</a:t>
            </a:r>
          </a:p>
        </p:txBody>
      </p:sp>
      <p:sp>
        <p:nvSpPr>
          <p:cNvPr id="31781" name="Rectangle 35">
            <a:extLst>
              <a:ext uri="{FF2B5EF4-FFF2-40B4-BE49-F238E27FC236}">
                <a16:creationId xmlns:a16="http://schemas.microsoft.com/office/drawing/2014/main" id="{85267AFC-F652-BC94-69EE-5D509533A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350" y="5489575"/>
            <a:ext cx="922338" cy="311150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situation</a:t>
            </a:r>
          </a:p>
        </p:txBody>
      </p:sp>
      <p:sp>
        <p:nvSpPr>
          <p:cNvPr id="31782" name="Rectangle 36">
            <a:extLst>
              <a:ext uri="{FF2B5EF4-FFF2-40B4-BE49-F238E27FC236}">
                <a16:creationId xmlns:a16="http://schemas.microsoft.com/office/drawing/2014/main" id="{2648BB78-6F6A-C4D7-B7E3-F6591205B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4875" y="5489575"/>
            <a:ext cx="731838" cy="311150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situoid</a:t>
            </a:r>
          </a:p>
        </p:txBody>
      </p:sp>
      <p:cxnSp>
        <p:nvCxnSpPr>
          <p:cNvPr id="31783" name="AutoShape 37">
            <a:extLst>
              <a:ext uri="{FF2B5EF4-FFF2-40B4-BE49-F238E27FC236}">
                <a16:creationId xmlns:a16="http://schemas.microsoft.com/office/drawing/2014/main" id="{14A762F3-9CC7-F74D-2616-ED6304956730}"/>
              </a:ext>
            </a:extLst>
          </p:cNvPr>
          <p:cNvCxnSpPr>
            <a:cxnSpLocks noChangeShapeType="1"/>
            <a:stCxn id="31761" idx="2"/>
            <a:endCxn id="31780" idx="0"/>
          </p:cNvCxnSpPr>
          <p:nvPr/>
        </p:nvCxnSpPr>
        <p:spPr bwMode="auto">
          <a:xfrm>
            <a:off x="5362575" y="5086350"/>
            <a:ext cx="192088" cy="4064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84" name="AutoShape 38">
            <a:extLst>
              <a:ext uri="{FF2B5EF4-FFF2-40B4-BE49-F238E27FC236}">
                <a16:creationId xmlns:a16="http://schemas.microsoft.com/office/drawing/2014/main" id="{E5C7E834-5FF4-43EF-AEE4-92A556C06BBC}"/>
              </a:ext>
            </a:extLst>
          </p:cNvPr>
          <p:cNvCxnSpPr>
            <a:cxnSpLocks noChangeShapeType="1"/>
            <a:stCxn id="31761" idx="2"/>
            <a:endCxn id="31779" idx="0"/>
          </p:cNvCxnSpPr>
          <p:nvPr/>
        </p:nvCxnSpPr>
        <p:spPr bwMode="auto">
          <a:xfrm flipH="1">
            <a:off x="4479925" y="5086350"/>
            <a:ext cx="882650" cy="4064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85" name="AutoShape 39">
            <a:extLst>
              <a:ext uri="{FF2B5EF4-FFF2-40B4-BE49-F238E27FC236}">
                <a16:creationId xmlns:a16="http://schemas.microsoft.com/office/drawing/2014/main" id="{F0B9E659-175A-E894-AE13-DC57A7C61F55}"/>
              </a:ext>
            </a:extLst>
          </p:cNvPr>
          <p:cNvCxnSpPr>
            <a:cxnSpLocks noChangeShapeType="1"/>
            <a:stCxn id="31762" idx="2"/>
            <a:endCxn id="31781" idx="0"/>
          </p:cNvCxnSpPr>
          <p:nvPr/>
        </p:nvCxnSpPr>
        <p:spPr bwMode="auto">
          <a:xfrm>
            <a:off x="6505575" y="5086350"/>
            <a:ext cx="57150" cy="4032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86" name="AutoShape 40">
            <a:extLst>
              <a:ext uri="{FF2B5EF4-FFF2-40B4-BE49-F238E27FC236}">
                <a16:creationId xmlns:a16="http://schemas.microsoft.com/office/drawing/2014/main" id="{4A169A40-4A6A-5B5B-81AE-4D670CC9FFAE}"/>
              </a:ext>
            </a:extLst>
          </p:cNvPr>
          <p:cNvCxnSpPr>
            <a:cxnSpLocks noChangeShapeType="1"/>
            <a:endCxn id="31777" idx="0"/>
          </p:cNvCxnSpPr>
          <p:nvPr/>
        </p:nvCxnSpPr>
        <p:spPr bwMode="auto">
          <a:xfrm flipH="1">
            <a:off x="7620000" y="3810000"/>
            <a:ext cx="149225" cy="69215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87" name="AutoShape 41">
            <a:extLst>
              <a:ext uri="{FF2B5EF4-FFF2-40B4-BE49-F238E27FC236}">
                <a16:creationId xmlns:a16="http://schemas.microsoft.com/office/drawing/2014/main" id="{8296AA9A-E05F-0013-2740-7C56AD21066B}"/>
              </a:ext>
            </a:extLst>
          </p:cNvPr>
          <p:cNvCxnSpPr>
            <a:cxnSpLocks noChangeShapeType="1"/>
            <a:endCxn id="31778" idx="0"/>
          </p:cNvCxnSpPr>
          <p:nvPr/>
        </p:nvCxnSpPr>
        <p:spPr bwMode="auto">
          <a:xfrm>
            <a:off x="7924800" y="3733800"/>
            <a:ext cx="646113" cy="76676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88" name="AutoShape 42">
            <a:extLst>
              <a:ext uri="{FF2B5EF4-FFF2-40B4-BE49-F238E27FC236}">
                <a16:creationId xmlns:a16="http://schemas.microsoft.com/office/drawing/2014/main" id="{D4DAD940-6547-FAFE-CACD-145F44A819BF}"/>
              </a:ext>
            </a:extLst>
          </p:cNvPr>
          <p:cNvCxnSpPr>
            <a:cxnSpLocks noChangeShapeType="1"/>
            <a:stCxn id="31777" idx="2"/>
            <a:endCxn id="31782" idx="0"/>
          </p:cNvCxnSpPr>
          <p:nvPr/>
        </p:nvCxnSpPr>
        <p:spPr bwMode="auto">
          <a:xfrm>
            <a:off x="7620000" y="4811713"/>
            <a:ext cx="1588" cy="67786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89" name="Rectangle 43">
            <a:extLst>
              <a:ext uri="{FF2B5EF4-FFF2-40B4-BE49-F238E27FC236}">
                <a16:creationId xmlns:a16="http://schemas.microsoft.com/office/drawing/2014/main" id="{1C4F4006-261C-3173-C8CD-EADC56DC7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557463"/>
            <a:ext cx="730250" cy="311150"/>
          </a:xfrm>
          <a:prstGeom prst="rect">
            <a:avLst/>
          </a:prstGeom>
          <a:solidFill>
            <a:srgbClr val="FFC8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36000" tIns="18000" rIns="36000" bIns="18000" anchor="ctr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relator</a:t>
            </a:r>
          </a:p>
        </p:txBody>
      </p:sp>
      <p:cxnSp>
        <p:nvCxnSpPr>
          <p:cNvPr id="31790" name="AutoShape 44">
            <a:extLst>
              <a:ext uri="{FF2B5EF4-FFF2-40B4-BE49-F238E27FC236}">
                <a16:creationId xmlns:a16="http://schemas.microsoft.com/office/drawing/2014/main" id="{39991092-5F4B-D1A8-D509-0AF346C0D71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95800" y="1751013"/>
            <a:ext cx="131763" cy="82391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91" name="Rectangle 45">
            <a:extLst>
              <a:ext uri="{FF2B5EF4-FFF2-40B4-BE49-F238E27FC236}">
                <a16:creationId xmlns:a16="http://schemas.microsoft.com/office/drawing/2014/main" id="{8C785710-EFF1-4CBA-7987-8F16284BD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514600"/>
            <a:ext cx="838200" cy="381000"/>
          </a:xfrm>
          <a:prstGeom prst="rect">
            <a:avLst/>
          </a:prstGeom>
          <a:solidFill>
            <a:srgbClr val="FFC8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31792" name="Rectangle 46">
            <a:extLst>
              <a:ext uri="{FF2B5EF4-FFF2-40B4-BE49-F238E27FC236}">
                <a16:creationId xmlns:a16="http://schemas.microsoft.com/office/drawing/2014/main" id="{8A86B59D-B271-58B5-EF67-5E6B17E05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514600"/>
            <a:ext cx="914400" cy="381000"/>
          </a:xfrm>
          <a:prstGeom prst="rect">
            <a:avLst/>
          </a:prstGeom>
          <a:solidFill>
            <a:srgbClr val="FFC8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31793" name="Line 47">
            <a:extLst>
              <a:ext uri="{FF2B5EF4-FFF2-40B4-BE49-F238E27FC236}">
                <a16:creationId xmlns:a16="http://schemas.microsoft.com/office/drawing/2014/main" id="{888BECA4-5A7B-9740-AFC2-37DA49E91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752600"/>
            <a:ext cx="6096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94" name="Rectangle 48">
            <a:extLst>
              <a:ext uri="{FF2B5EF4-FFF2-40B4-BE49-F238E27FC236}">
                <a16:creationId xmlns:a16="http://schemas.microsoft.com/office/drawing/2014/main" id="{02598559-4E08-EAB9-3153-E718B3BAC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286000"/>
            <a:ext cx="1143000" cy="685800"/>
          </a:xfrm>
          <a:prstGeom prst="rect">
            <a:avLst/>
          </a:prstGeom>
          <a:solidFill>
            <a:srgbClr val="BBF7B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complex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de-DE" altLang="de-DE" sz="1800">
                <a:latin typeface="Arial" panose="020B0604020202020204" pitchFamily="34" charset="0"/>
              </a:rPr>
              <a:t>individual</a:t>
            </a:r>
          </a:p>
        </p:txBody>
      </p:sp>
      <p:sp>
        <p:nvSpPr>
          <p:cNvPr id="31795" name="Line 49">
            <a:extLst>
              <a:ext uri="{FF2B5EF4-FFF2-40B4-BE49-F238E27FC236}">
                <a16:creationId xmlns:a16="http://schemas.microsoft.com/office/drawing/2014/main" id="{02177521-16B6-72C0-87B2-B704F746E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971800"/>
            <a:ext cx="493713" cy="528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796" name="Rectangle 50">
            <a:extLst>
              <a:ext uri="{FF2B5EF4-FFF2-40B4-BE49-F238E27FC236}">
                <a16:creationId xmlns:a16="http://schemas.microsoft.com/office/drawing/2014/main" id="{EFBEB6BA-8F5C-0144-114B-1142C4339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429000"/>
            <a:ext cx="1439863" cy="360363"/>
          </a:xfrm>
          <a:prstGeom prst="rect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4000"/>
              </a:lnSpc>
              <a:spcBef>
                <a:spcPct val="0"/>
              </a:spcBef>
            </a:pPr>
            <a:r>
              <a:rPr lang="en-GB" altLang="de-DE" sz="1800">
                <a:latin typeface="Arial" panose="020B0604020202020204" pitchFamily="34" charset="0"/>
              </a:rPr>
              <a:t>perpetuant</a:t>
            </a:r>
          </a:p>
        </p:txBody>
      </p:sp>
      <p:sp>
        <p:nvSpPr>
          <p:cNvPr id="31797" name="Line 51">
            <a:extLst>
              <a:ext uri="{FF2B5EF4-FFF2-40B4-BE49-F238E27FC236}">
                <a16:creationId xmlns:a16="http://schemas.microsoft.com/office/drawing/2014/main" id="{23ED926F-A456-5B13-F2E7-34539354B3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2976563"/>
            <a:ext cx="2160588" cy="4730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>
            <a:extLst>
              <a:ext uri="{FF2B5EF4-FFF2-40B4-BE49-F238E27FC236}">
                <a16:creationId xmlns:a16="http://schemas.microsoft.com/office/drawing/2014/main" id="{92ACAD16-523C-FC28-E57A-DBA1AA2FD3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71500" y="500063"/>
            <a:ext cx="7772400" cy="827087"/>
          </a:xfrm>
        </p:spPr>
        <p:txBody>
          <a:bodyPr/>
          <a:lstStyle/>
          <a:p>
            <a:r>
              <a:rPr lang="de-DE" altLang="de-DE"/>
              <a:t>Ontological Modelling 1</a:t>
            </a:r>
          </a:p>
        </p:txBody>
      </p:sp>
      <p:sp>
        <p:nvSpPr>
          <p:cNvPr id="33795" name="Untertitel 2">
            <a:extLst>
              <a:ext uri="{FF2B5EF4-FFF2-40B4-BE49-F238E27FC236}">
                <a16:creationId xmlns:a16="http://schemas.microsoft.com/office/drawing/2014/main" id="{5D4FFFDB-0A65-4BF4-CAE1-86AC3F8F2F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85813" y="1714500"/>
            <a:ext cx="7286625" cy="4357688"/>
          </a:xfrm>
        </p:spPr>
        <p:txBody>
          <a:bodyPr/>
          <a:lstStyle/>
          <a:p>
            <a:endParaRPr lang="de-DE" altLang="de-DE"/>
          </a:p>
          <a:p>
            <a:r>
              <a:rPr lang="de-DE" altLang="de-DE"/>
              <a:t> Domain D (Part of the World) </a:t>
            </a:r>
          </a:p>
          <a:p>
            <a:r>
              <a:rPr lang="de-DE" altLang="de-DE"/>
              <a:t>                    </a:t>
            </a:r>
          </a:p>
          <a:p>
            <a:r>
              <a:rPr lang="de-DE" altLang="de-DE">
                <a:latin typeface="Arial Unicode MS" pitchFamily="32" charset="0"/>
                <a:cs typeface="Arial Unicode MS" pitchFamily="32" charset="0"/>
              </a:rPr>
              <a:t> </a:t>
            </a:r>
            <a:r>
              <a:rPr lang="de-DE" altLang="de-DE" b="1">
                <a:latin typeface="Arial Unicode MS" pitchFamily="32" charset="0"/>
                <a:cs typeface="Arial Unicode MS" pitchFamily="32" charset="0"/>
              </a:rPr>
              <a:t>⇓</a:t>
            </a:r>
          </a:p>
          <a:p>
            <a:r>
              <a:rPr lang="de-DE" altLang="de-DE" b="1">
                <a:latin typeface="Arial Unicode MS" pitchFamily="32" charset="0"/>
                <a:cs typeface="Arial Unicode MS" pitchFamily="32" charset="0"/>
              </a:rPr>
              <a:t> </a:t>
            </a:r>
            <a:r>
              <a:rPr lang="de-DE" altLang="de-DE">
                <a:latin typeface="Arial Unicode MS" pitchFamily="32" charset="0"/>
                <a:cs typeface="Arial Unicode MS" pitchFamily="32" charset="0"/>
              </a:rPr>
              <a:t>Domain Specification</a:t>
            </a:r>
          </a:p>
          <a:p>
            <a:endParaRPr lang="de-DE" altLang="de-DE">
              <a:latin typeface="Arial Unicode MS" pitchFamily="32" charset="0"/>
              <a:cs typeface="Arial Unicode MS" pitchFamily="32" charset="0"/>
            </a:endParaRPr>
          </a:p>
          <a:p>
            <a:r>
              <a:rPr lang="de-DE" altLang="de-DE" b="1">
                <a:latin typeface="Arial Unicode MS" pitchFamily="32" charset="0"/>
                <a:cs typeface="Arial Unicode MS" pitchFamily="32" charset="0"/>
              </a:rPr>
              <a:t>⇓</a:t>
            </a:r>
          </a:p>
          <a:p>
            <a:r>
              <a:rPr lang="de-DE" altLang="de-DE" b="1">
                <a:latin typeface="Arial Unicode MS" pitchFamily="32" charset="0"/>
                <a:cs typeface="Arial Unicode MS" pitchFamily="32" charset="0"/>
              </a:rPr>
              <a:t>  </a:t>
            </a:r>
            <a:r>
              <a:rPr lang="de-DE" altLang="de-DE">
                <a:latin typeface="Arial Unicode MS" pitchFamily="32" charset="0"/>
                <a:cs typeface="Arial Unicode MS" pitchFamily="32" charset="0"/>
              </a:rPr>
              <a:t>Conceptualization</a:t>
            </a:r>
          </a:p>
          <a:p>
            <a:endParaRPr lang="de-DE" altLang="de-DE">
              <a:latin typeface="Arial Unicode MS" pitchFamily="32" charset="0"/>
              <a:cs typeface="Arial Unicode MS" pitchFamily="32" charset="0"/>
            </a:endParaRPr>
          </a:p>
          <a:p>
            <a:r>
              <a:rPr lang="de-DE" altLang="de-DE" b="1">
                <a:latin typeface="Arial Unicode MS" pitchFamily="32" charset="0"/>
                <a:cs typeface="Arial Unicode MS" pitchFamily="32" charset="0"/>
              </a:rPr>
              <a:t>⇓</a:t>
            </a:r>
          </a:p>
          <a:p>
            <a:r>
              <a:rPr lang="de-DE" altLang="de-DE">
                <a:latin typeface="Arial Unicode MS" pitchFamily="32" charset="0"/>
                <a:cs typeface="Arial Unicode MS" pitchFamily="32" charset="0"/>
              </a:rPr>
              <a:t>Axiomatization</a:t>
            </a:r>
          </a:p>
          <a:p>
            <a:endParaRPr lang="de-DE" altLang="de-DE">
              <a:latin typeface="Arial Unicode MS" pitchFamily="32" charset="0"/>
              <a:cs typeface="Arial Unicode MS" pitchFamily="32" charset="0"/>
            </a:endParaRPr>
          </a:p>
          <a:p>
            <a:r>
              <a:rPr lang="de-DE" altLang="de-DE" b="1">
                <a:latin typeface="Arial Unicode MS" pitchFamily="32" charset="0"/>
                <a:cs typeface="Arial Unicode MS" pitchFamily="32" charset="0"/>
              </a:rPr>
              <a:t>⇓</a:t>
            </a:r>
          </a:p>
          <a:p>
            <a:r>
              <a:rPr lang="de-DE" altLang="de-DE">
                <a:latin typeface="Arial Unicode MS" pitchFamily="32" charset="0"/>
                <a:cs typeface="Arial Unicode MS" pitchFamily="32" charset="0"/>
              </a:rPr>
              <a:t>Implementation</a:t>
            </a:r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423C7C-4FE9-ED32-21D6-351025A97F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F06CD5-35DB-A03E-9A8E-46496190A9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  <p:sp>
        <p:nvSpPr>
          <p:cNvPr id="34819" name="Rectangle 1">
            <a:extLst>
              <a:ext uri="{FF2B5EF4-FFF2-40B4-BE49-F238E27FC236}">
                <a16:creationId xmlns:a16="http://schemas.microsoft.com/office/drawing/2014/main" id="{F36B4AD8-3713-664C-B9C0-E71D1F98EA5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8575"/>
            <a:ext cx="8304213" cy="1193800"/>
          </a:xfrm>
        </p:spPr>
        <p:txBody>
          <a:bodyPr/>
          <a:lstStyle/>
          <a:p>
            <a:pPr eaLnBrk="1" hangingPunct="1">
              <a:lnSpc>
                <a:spcPct val="10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Ontological Modelling 2 </a:t>
            </a: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CDE220B3-EF99-C8C7-BD55-AE6E9E95F3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75613" cy="4846638"/>
          </a:xfrm>
        </p:spPr>
        <p:txBody>
          <a:bodyPr/>
          <a:lstStyle/>
          <a:p>
            <a:pPr marL="455613" indent="-455613" algn="ctr" eaLnBrk="1" hangingPunct="1">
              <a:lnSpc>
                <a:spcPct val="104000"/>
              </a:lnSpc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/>
              <a:t>Domain Specification</a:t>
            </a:r>
          </a:p>
          <a:p>
            <a:pPr marL="455613" indent="-455613" algn="ctr" eaLnBrk="1" hangingPunct="1">
              <a:lnSpc>
                <a:spcPct val="104000"/>
              </a:lnSpc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endParaRPr lang="de-DE" altLang="de-DE"/>
          </a:p>
          <a:p>
            <a:pPr marL="455613" indent="-455613" eaLnBrk="1" hangingPunct="1">
              <a:lnSpc>
                <a:spcPct val="104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/>
              <a:t>A domain specification for D is determined by:</a:t>
            </a:r>
          </a:p>
          <a:p>
            <a:pPr marL="455613" indent="-455613" eaLnBrk="1" hangingPunct="1">
              <a:lnSpc>
                <a:spcPct val="104000"/>
              </a:lnSpc>
              <a:buClr>
                <a:srgbClr val="25649D"/>
              </a:buClr>
              <a:buSzPct val="45000"/>
              <a:buFont typeface="Wingdings" panose="05000000000000000000" pitchFamily="2" charset="2"/>
              <a:buChar char=""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/>
              <a:t>a set Obj(D) of objects</a:t>
            </a:r>
          </a:p>
          <a:p>
            <a:pPr marL="455613" indent="-455613" eaLnBrk="1" hangingPunct="1">
              <a:lnSpc>
                <a:spcPct val="104000"/>
              </a:lnSpc>
              <a:buClr>
                <a:srgbClr val="25649D"/>
              </a:buClr>
              <a:buSzPct val="45000"/>
              <a:buFont typeface="Wingdings" panose="05000000000000000000" pitchFamily="2" charset="2"/>
              <a:buChar char=""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/>
              <a:t>a set V of views</a:t>
            </a:r>
          </a:p>
          <a:p>
            <a:pPr marL="455613" indent="-455613" eaLnBrk="1" hangingPunct="1">
              <a:lnSpc>
                <a:spcPct val="104000"/>
              </a:lnSpc>
              <a:buClr>
                <a:srgbClr val="25649D"/>
              </a:buClr>
              <a:buSzPct val="45000"/>
              <a:buFont typeface="Wingdings" panose="05000000000000000000" pitchFamily="2" charset="2"/>
              <a:buChar char=""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/>
              <a:t>a set CP of classification principles</a:t>
            </a:r>
          </a:p>
          <a:p>
            <a:pPr marL="455613" indent="-455613" eaLnBrk="1" hangingPunct="1">
              <a:lnSpc>
                <a:spcPct val="104000"/>
              </a:lnSpc>
              <a:buClrTx/>
              <a:buSzTx/>
              <a:buFontTx/>
              <a:buNone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/>
              <a:t>    Spec(D) = (Obj(D), V, CP)</a:t>
            </a:r>
          </a:p>
          <a:p>
            <a:pPr marL="455613" indent="-455613" eaLnBrk="1" hangingPunct="1">
              <a:lnSpc>
                <a:spcPct val="104000"/>
              </a:lnSpc>
              <a:buClrTx/>
              <a:buSzTx/>
              <a:buFontTx/>
              <a:buNone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endParaRPr lang="de-DE" altLang="de-DE"/>
          </a:p>
          <a:p>
            <a:pPr marL="455613" indent="-455613" eaLnBrk="1" hangingPunct="1">
              <a:lnSpc>
                <a:spcPct val="104000"/>
              </a:lnSpc>
              <a:buClrTx/>
              <a:buSzTx/>
              <a:buFontTx/>
              <a:buNone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 sz="2000"/>
              <a:t>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CBAF0520-6148-38C8-13D6-201BB1EA95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85813" y="1000125"/>
            <a:ext cx="7772400" cy="684213"/>
          </a:xfrm>
        </p:spPr>
        <p:txBody>
          <a:bodyPr/>
          <a:lstStyle/>
          <a:p>
            <a:r>
              <a:rPr lang="de-DE" altLang="de-DE"/>
              <a:t>Ontology as Science 1</a:t>
            </a:r>
          </a:p>
        </p:txBody>
      </p:sp>
      <p:sp>
        <p:nvSpPr>
          <p:cNvPr id="7171" name="Untertitel 2">
            <a:extLst>
              <a:ext uri="{FF2B5EF4-FFF2-40B4-BE49-F238E27FC236}">
                <a16:creationId xmlns:a16="http://schemas.microsoft.com/office/drawing/2014/main" id="{638AAF84-6C8C-B2B0-5914-7906418CE4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4438" y="2071688"/>
            <a:ext cx="6858000" cy="3567112"/>
          </a:xfrm>
        </p:spPr>
        <p:txBody>
          <a:bodyPr/>
          <a:lstStyle/>
          <a:p>
            <a:pPr algn="l"/>
            <a:endParaRPr lang="de-DE" altLang="de-DE"/>
          </a:p>
          <a:p>
            <a:pPr algn="l">
              <a:lnSpc>
                <a:spcPct val="150000"/>
              </a:lnSpc>
            </a:pPr>
            <a:r>
              <a:rPr lang="de-DE" altLang="de-DE"/>
              <a:t>Science/discipline wich is concerned with a systematic development of axiomatic theories describing forms and modes of being of the world at different levels of granularity  and abstraction.</a:t>
            </a:r>
          </a:p>
          <a:p>
            <a:pPr algn="l">
              <a:lnSpc>
                <a:spcPct val="150000"/>
              </a:lnSpc>
            </a:pPr>
            <a:r>
              <a:rPr lang="de-DE" altLang="de-DE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782284A6-3357-C387-BDDB-9D7D751923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8575"/>
            <a:ext cx="8304213" cy="1193800"/>
          </a:xfrm>
        </p:spPr>
        <p:txBody>
          <a:bodyPr/>
          <a:lstStyle/>
          <a:p>
            <a:pPr eaLnBrk="1" hangingPunct="1">
              <a:lnSpc>
                <a:spcPct val="10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Ontological Modelling 3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BEEDE0C-BE4B-0B09-2DCE-0B402DB5F7F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75613" cy="4727575"/>
          </a:xfrm>
        </p:spPr>
        <p:txBody>
          <a:bodyPr/>
          <a:lstStyle/>
          <a:p>
            <a:pPr marL="319088" indent="-319088" algn="ctr" eaLnBrk="1" hangingPunct="1">
              <a:lnSpc>
                <a:spcPct val="104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Conceptualization</a:t>
            </a:r>
          </a:p>
          <a:p>
            <a:pPr marL="319088" indent="-319088" eaLnBrk="1" hangingPunct="1">
              <a:lnSpc>
                <a:spcPct val="104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DE" altLang="de-DE"/>
          </a:p>
          <a:p>
            <a:pPr marL="319088" indent="-319088" eaLnBrk="1" hangingPunct="1">
              <a:lnSpc>
                <a:spcPct val="104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A conceptualization for a  domain specification </a:t>
            </a:r>
          </a:p>
          <a:p>
            <a:pPr marL="319088" indent="-319088" eaLnBrk="1" hangingPunct="1">
              <a:lnSpc>
                <a:spcPct val="104000"/>
              </a:lnSpc>
              <a:buClrTx/>
              <a:buSzTx/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   DS = (Obj(D), V, CP) is determined by:</a:t>
            </a:r>
          </a:p>
          <a:p>
            <a:pPr marL="319088" indent="-319088" eaLnBrk="1" hangingPunct="1">
              <a:lnSpc>
                <a:spcPct val="104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Obj(D) a set of objects</a:t>
            </a:r>
          </a:p>
          <a:p>
            <a:pPr marL="319088" indent="-319088" eaLnBrk="1" hangingPunct="1">
              <a:lnSpc>
                <a:spcPct val="104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Cat(D) a set of categories associated to D</a:t>
            </a:r>
          </a:p>
          <a:p>
            <a:pPr marL="319088" indent="-319088" eaLnBrk="1" hangingPunct="1">
              <a:lnSpc>
                <a:spcPct val="104000"/>
              </a:lnSpc>
              <a:buClrTx/>
              <a:buSzTx/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   (based on the classification principles  and views in D)</a:t>
            </a:r>
          </a:p>
          <a:p>
            <a:pPr marL="319088" indent="-319088" eaLnBrk="1" hangingPunct="1">
              <a:lnSpc>
                <a:spcPct val="104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a set Rel(D) of relations on Ind and/or Cat(D)</a:t>
            </a:r>
          </a:p>
          <a:p>
            <a:pPr marL="319088" indent="-319088" eaLnBrk="1" hangingPunct="1">
              <a:lnSpc>
                <a:spcPct val="104000"/>
              </a:lnSpc>
              <a:buClrTx/>
              <a:buSzTx/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   Denote Concept(D) = (Ind(D), Cat(D), Rel(D)) to be a conceptualization for D.</a:t>
            </a:r>
          </a:p>
          <a:p>
            <a:pPr marL="319088" indent="-319088" eaLnBrk="1" hangingPunct="1">
              <a:lnSpc>
                <a:spcPct val="104000"/>
              </a:lnSpc>
              <a:buClrTx/>
              <a:buSzTx/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DE" alt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1">
            <a:extLst>
              <a:ext uri="{FF2B5EF4-FFF2-40B4-BE49-F238E27FC236}">
                <a16:creationId xmlns:a16="http://schemas.microsoft.com/office/drawing/2014/main" id="{555BC6E8-D921-FE7B-3FDB-5A4A58C6854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8575"/>
            <a:ext cx="8304213" cy="1193800"/>
          </a:xfrm>
        </p:spPr>
        <p:txBody>
          <a:bodyPr/>
          <a:lstStyle/>
          <a:p>
            <a:pPr eaLnBrk="1" hangingPunct="1">
              <a:lnSpc>
                <a:spcPct val="104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Ontological Modelling 4</a:t>
            </a: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F6FD8BF1-5A97-5566-4C8C-29020EDCB00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75613" cy="4727575"/>
          </a:xfrm>
        </p:spPr>
        <p:txBody>
          <a:bodyPr/>
          <a:lstStyle/>
          <a:p>
            <a:pPr marL="455613" indent="-455613" eaLnBrk="1" hangingPunct="1">
              <a:lnSpc>
                <a:spcPct val="104000"/>
              </a:lnSpc>
              <a:buClr>
                <a:srgbClr val="25649D"/>
              </a:buClr>
              <a:buSzPct val="70000"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                 Graduated conceptualizations</a:t>
            </a:r>
          </a:p>
          <a:p>
            <a:pPr marL="455613" indent="-455613" eaLnBrk="1" hangingPunct="1">
              <a:lnSpc>
                <a:spcPct val="104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Let Concept(D) be a conceptualization of the domain D, and Cat(D) a set of categories associated with D.</a:t>
            </a:r>
          </a:p>
          <a:p>
            <a:pPr marL="455613" indent="-455613" eaLnBrk="1" hangingPunct="1">
              <a:lnSpc>
                <a:spcPct val="104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The categories Cat(D) of a conceptualization can be classified into</a:t>
            </a:r>
          </a:p>
          <a:p>
            <a:pPr marL="455613" indent="-455613" eaLnBrk="1" hangingPunct="1">
              <a:lnSpc>
                <a:spcPct val="104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principal categories (PC)</a:t>
            </a:r>
          </a:p>
          <a:p>
            <a:pPr marL="455613" indent="-455613" eaLnBrk="1" hangingPunct="1">
              <a:lnSpc>
                <a:spcPct val="104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elementary categories (EC)</a:t>
            </a:r>
          </a:p>
          <a:p>
            <a:pPr marL="455613" indent="-455613" eaLnBrk="1" hangingPunct="1">
              <a:lnSpc>
                <a:spcPct val="104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aspectual categories (AC) </a:t>
            </a:r>
          </a:p>
          <a:p>
            <a:pPr marL="455613" indent="-455613" eaLnBrk="1" hangingPunct="1">
              <a:lnSpc>
                <a:spcPct val="104000"/>
              </a:lnSpc>
              <a:buClrTx/>
              <a:buSzTx/>
              <a:buFontTx/>
              <a:buNone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endParaRPr lang="de-DE" altLang="de-DE"/>
          </a:p>
          <a:p>
            <a:pPr marL="455613" indent="-455613" eaLnBrk="1" hangingPunct="1">
              <a:lnSpc>
                <a:spcPct val="104000"/>
              </a:lnSpc>
              <a:buClrTx/>
              <a:buSzTx/>
              <a:buFontTx/>
              <a:buNone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r>
              <a:rPr lang="de-DE" altLang="de-DE"/>
              <a:t>    PC  </a:t>
            </a:r>
            <a:r>
              <a:rPr lang="de-DE" altLang="de-DE" b="1">
                <a:latin typeface="Symbol" panose="05050102010706020507" pitchFamily="18" charset="2"/>
              </a:rPr>
              <a:t></a:t>
            </a:r>
            <a:r>
              <a:rPr lang="de-DE" altLang="de-DE"/>
              <a:t> EC </a:t>
            </a:r>
            <a:r>
              <a:rPr lang="de-DE" altLang="de-DE">
                <a:latin typeface="Symbol" panose="05050102010706020507" pitchFamily="18" charset="2"/>
              </a:rPr>
              <a:t></a:t>
            </a:r>
            <a:r>
              <a:rPr lang="de-DE" altLang="de-DE"/>
              <a:t> AC (graduated conceptualization)</a:t>
            </a:r>
          </a:p>
          <a:p>
            <a:pPr marL="455613" indent="-455613" eaLnBrk="1" hangingPunct="1">
              <a:lnSpc>
                <a:spcPct val="104000"/>
              </a:lnSpc>
              <a:buClrTx/>
              <a:buSzTx/>
              <a:buFontTx/>
              <a:buNone/>
              <a:tabLst>
                <a:tab pos="582613" algn="l"/>
                <a:tab pos="1031875" algn="l"/>
                <a:tab pos="1481138" algn="l"/>
                <a:tab pos="1930400" algn="l"/>
                <a:tab pos="2379663" algn="l"/>
                <a:tab pos="2828925" algn="l"/>
                <a:tab pos="3278188" algn="l"/>
                <a:tab pos="3727450" algn="l"/>
                <a:tab pos="4176713" algn="l"/>
                <a:tab pos="4625975" algn="l"/>
                <a:tab pos="5075238" algn="l"/>
                <a:tab pos="5524500" algn="l"/>
                <a:tab pos="5973763" algn="l"/>
                <a:tab pos="6423025" algn="l"/>
                <a:tab pos="6872288" algn="l"/>
                <a:tab pos="7321550" algn="l"/>
                <a:tab pos="7770813" algn="l"/>
                <a:tab pos="8220075" algn="l"/>
                <a:tab pos="8669338" algn="l"/>
                <a:tab pos="9118600" algn="l"/>
              </a:tabLst>
            </a:pPr>
            <a:endParaRPr lang="de-DE" alt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A78462C-1D67-4646-BC2E-4EBBBF241E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  <p:sp>
        <p:nvSpPr>
          <p:cNvPr id="40963" name="Rectangle 1">
            <a:extLst>
              <a:ext uri="{FF2B5EF4-FFF2-40B4-BE49-F238E27FC236}">
                <a16:creationId xmlns:a16="http://schemas.microsoft.com/office/drawing/2014/main" id="{95C8B6C9-7E55-9340-781A-F501BD8BEC1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357188"/>
            <a:ext cx="8291512" cy="641350"/>
          </a:xfrm>
        </p:spPr>
        <p:txBody>
          <a:bodyPr/>
          <a:lstStyle/>
          <a:p>
            <a:pPr eaLnBrk="1" hangingPunct="1">
              <a:lnSpc>
                <a:spcPct val="10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Ontological Modelling 6 </a:t>
            </a: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E11DE52B-F28D-7B8E-138D-85305046A38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62913" cy="5768975"/>
          </a:xfrm>
        </p:spPr>
        <p:txBody>
          <a:bodyPr/>
          <a:lstStyle/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r>
              <a:rPr lang="de-DE" altLang="de-DE" dirty="0" err="1"/>
              <a:t>Conceptualization</a:t>
            </a:r>
            <a:r>
              <a:rPr lang="de-DE" altLang="de-DE" dirty="0"/>
              <a:t>:</a:t>
            </a:r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r>
              <a:rPr lang="de-DE" altLang="de-DE" dirty="0" err="1"/>
              <a:t>Classical</a:t>
            </a:r>
            <a:r>
              <a:rPr lang="de-DE" altLang="de-DE" dirty="0"/>
              <a:t> </a:t>
            </a:r>
            <a:r>
              <a:rPr lang="de-DE" altLang="de-DE" dirty="0" err="1"/>
              <a:t>Biology</a:t>
            </a:r>
            <a:endParaRPr lang="de-DE" altLang="de-DE" dirty="0"/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endParaRPr lang="de-DE" altLang="de-DE" dirty="0"/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r>
              <a:rPr lang="de-DE" altLang="de-DE" i="1" dirty="0" err="1"/>
              <a:t>Principal</a:t>
            </a:r>
            <a:r>
              <a:rPr lang="de-DE" altLang="de-DE" i="1" dirty="0"/>
              <a:t> </a:t>
            </a:r>
            <a:r>
              <a:rPr lang="de-DE" altLang="de-DE" i="1" dirty="0" err="1"/>
              <a:t>categories</a:t>
            </a:r>
            <a:r>
              <a:rPr lang="de-DE" altLang="de-DE" dirty="0"/>
              <a:t> (</a:t>
            </a:r>
            <a:r>
              <a:rPr lang="de-DE" altLang="de-DE" dirty="0" err="1"/>
              <a:t>first</a:t>
            </a:r>
            <a:r>
              <a:rPr lang="de-DE" altLang="de-DE" dirty="0"/>
              <a:t> </a:t>
            </a:r>
            <a:r>
              <a:rPr lang="de-DE" altLang="de-DE" dirty="0" err="1"/>
              <a:t>order</a:t>
            </a:r>
            <a:r>
              <a:rPr lang="de-DE" altLang="de-DE" dirty="0"/>
              <a:t>):</a:t>
            </a:r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r>
              <a:rPr lang="de-DE" altLang="de-DE" dirty="0"/>
              <a:t>       </a:t>
            </a:r>
            <a:r>
              <a:rPr lang="de-DE" altLang="de-DE" dirty="0" err="1"/>
              <a:t>organism</a:t>
            </a:r>
            <a:r>
              <a:rPr lang="de-DE" altLang="de-DE" dirty="0"/>
              <a:t> (</a:t>
            </a:r>
            <a:r>
              <a:rPr lang="de-DE" altLang="de-DE" dirty="0" err="1"/>
              <a:t>autopoietic</a:t>
            </a:r>
            <a:r>
              <a:rPr lang="de-DE" altLang="de-DE" dirty="0"/>
              <a:t> </a:t>
            </a:r>
            <a:r>
              <a:rPr lang="de-DE" altLang="de-DE" dirty="0" err="1"/>
              <a:t>systems</a:t>
            </a:r>
            <a:r>
              <a:rPr lang="de-DE" altLang="de-DE" dirty="0"/>
              <a:t>)</a:t>
            </a:r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r>
              <a:rPr lang="de-DE" altLang="de-DE" i="1" dirty="0" err="1"/>
              <a:t>principal</a:t>
            </a:r>
            <a:r>
              <a:rPr lang="de-DE" altLang="de-DE" i="1" dirty="0"/>
              <a:t> </a:t>
            </a:r>
            <a:r>
              <a:rPr lang="de-DE" altLang="de-DE" i="1" dirty="0" err="1"/>
              <a:t>categories</a:t>
            </a:r>
            <a:r>
              <a:rPr lang="de-DE" altLang="de-DE" dirty="0"/>
              <a:t> (</a:t>
            </a:r>
            <a:r>
              <a:rPr lang="de-DE" altLang="de-DE" dirty="0" err="1"/>
              <a:t>second</a:t>
            </a:r>
            <a:r>
              <a:rPr lang="de-DE" altLang="de-DE" dirty="0"/>
              <a:t> </a:t>
            </a:r>
            <a:r>
              <a:rPr lang="de-DE" altLang="de-DE" dirty="0" err="1"/>
              <a:t>order</a:t>
            </a:r>
            <a:r>
              <a:rPr lang="de-DE" altLang="de-DE" dirty="0"/>
              <a:t>): </a:t>
            </a:r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r>
              <a:rPr lang="de-DE" altLang="de-DE" dirty="0"/>
              <a:t>       </a:t>
            </a:r>
            <a:r>
              <a:rPr lang="de-DE" altLang="de-DE" dirty="0" err="1"/>
              <a:t>species</a:t>
            </a:r>
            <a:r>
              <a:rPr lang="de-DE" altLang="de-DE" dirty="0"/>
              <a:t> </a:t>
            </a:r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endParaRPr lang="de-DE" altLang="de-DE" dirty="0"/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r>
              <a:rPr lang="de-DE" altLang="de-DE" i="1" dirty="0"/>
              <a:t>Elementary </a:t>
            </a:r>
            <a:r>
              <a:rPr lang="de-DE" altLang="de-DE" i="1" dirty="0" err="1"/>
              <a:t>categories</a:t>
            </a:r>
            <a:r>
              <a:rPr lang="de-DE" altLang="de-DE" dirty="0"/>
              <a:t>: </a:t>
            </a:r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r>
              <a:rPr lang="de-DE" altLang="de-DE" dirty="0"/>
              <a:t>Kingdom, Order, Family, Genus, </a:t>
            </a:r>
            <a:r>
              <a:rPr lang="de-DE" altLang="de-DE" dirty="0" err="1"/>
              <a:t>Species</a:t>
            </a:r>
            <a:r>
              <a:rPr lang="de-DE" altLang="de-DE" dirty="0"/>
              <a:t>.</a:t>
            </a:r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endParaRPr lang="de-DE" altLang="de-DE" dirty="0"/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endParaRPr lang="de-DE" altLang="de-DE" dirty="0"/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endParaRPr lang="de-DE" altLang="de-DE" sz="800" dirty="0"/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endParaRPr lang="de-DE" altLang="de-DE" sz="800" dirty="0"/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endParaRPr lang="de-DE" altLang="de-DE" sz="800" dirty="0"/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r>
              <a:rPr lang="de-DE" altLang="de-DE" sz="800" dirty="0"/>
              <a:t>    </a:t>
            </a:r>
          </a:p>
          <a:p>
            <a:pPr eaLnBrk="1" hangingPunct="1">
              <a:lnSpc>
                <a:spcPct val="98000"/>
              </a:lnSpc>
              <a:tabLst>
                <a:tab pos="458788" algn="l"/>
                <a:tab pos="908050" algn="l"/>
                <a:tab pos="1357313" algn="l"/>
                <a:tab pos="1806575" algn="l"/>
                <a:tab pos="2255838" algn="l"/>
                <a:tab pos="2705100" algn="l"/>
                <a:tab pos="3154363" algn="l"/>
                <a:tab pos="3603625" algn="l"/>
                <a:tab pos="4052888" algn="l"/>
                <a:tab pos="4502150" algn="l"/>
                <a:tab pos="4951413" algn="l"/>
                <a:tab pos="5400675" algn="l"/>
                <a:tab pos="5849938" algn="l"/>
                <a:tab pos="6299200" algn="l"/>
                <a:tab pos="6748463" algn="l"/>
                <a:tab pos="7197725" algn="l"/>
                <a:tab pos="7646988" algn="l"/>
                <a:tab pos="8096250" algn="l"/>
                <a:tab pos="8545513" algn="l"/>
                <a:tab pos="8994775" algn="l"/>
              </a:tabLst>
            </a:pPr>
            <a:endParaRPr lang="de-DE" altLang="de-DE" sz="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>
            <a:extLst>
              <a:ext uri="{FF2B5EF4-FFF2-40B4-BE49-F238E27FC236}">
                <a16:creationId xmlns:a16="http://schemas.microsoft.com/office/drawing/2014/main" id="{E9A92A73-CE6D-BBB2-A943-AB831EE391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00125" y="500063"/>
            <a:ext cx="7772400" cy="785812"/>
          </a:xfrm>
        </p:spPr>
        <p:txBody>
          <a:bodyPr/>
          <a:lstStyle/>
          <a:p>
            <a:r>
              <a:rPr lang="de-DE" altLang="de-DE"/>
              <a:t>Ontological Modelling 7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E37AB9-F9B0-DCD8-C8A1-5DC779063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0125" y="1500188"/>
            <a:ext cx="7500938" cy="4643437"/>
          </a:xfrm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de-DE" dirty="0"/>
          </a:p>
          <a:p>
            <a:pPr>
              <a:buFont typeface="Times New Roman" pitchFamily="16" charset="0"/>
              <a:buNone/>
              <a:defRPr/>
            </a:pPr>
            <a:r>
              <a:rPr lang="de-DE" dirty="0"/>
              <a:t>Basic Problems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conceptualizations</a:t>
            </a:r>
            <a:r>
              <a:rPr lang="de-DE" dirty="0"/>
              <a:t>.</a:t>
            </a:r>
          </a:p>
          <a:p>
            <a:pPr>
              <a:buFont typeface="Times New Roman" pitchFamily="16" charset="0"/>
              <a:buNone/>
              <a:defRPr/>
            </a:pPr>
            <a:endParaRPr lang="de-DE" dirty="0"/>
          </a:p>
          <a:p>
            <a:pPr marL="457200" indent="-457200" algn="l">
              <a:lnSpc>
                <a:spcPct val="100000"/>
              </a:lnSpc>
              <a:buFont typeface="Times New Roman" pitchFamily="16" charset="0"/>
              <a:buAutoNum type="arabicParenR"/>
              <a:defRPr/>
            </a:pPr>
            <a:r>
              <a:rPr lang="de-DE" i="1" dirty="0"/>
              <a:t>Problem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uncompleteness</a:t>
            </a:r>
            <a:r>
              <a:rPr lang="de-DE" i="1" dirty="0"/>
              <a:t>: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conceptualization</a:t>
            </a:r>
            <a:r>
              <a:rPr lang="de-DE" dirty="0"/>
              <a:t> </a:t>
            </a:r>
            <a:r>
              <a:rPr lang="de-DE" dirty="0" err="1"/>
              <a:t>lacks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notions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extension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cover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domain</a:t>
            </a:r>
            <a:endParaRPr lang="de-DE" dirty="0"/>
          </a:p>
          <a:p>
            <a:pPr marL="457200" indent="-457200" algn="l">
              <a:lnSpc>
                <a:spcPct val="100000"/>
              </a:lnSpc>
              <a:buFont typeface="Times New Roman" pitchFamily="16" charset="0"/>
              <a:buNone/>
              <a:defRPr/>
            </a:pPr>
            <a:endParaRPr lang="de-DE" dirty="0"/>
          </a:p>
          <a:p>
            <a:pPr marL="457200" indent="-457200" algn="l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de-DE" i="1" dirty="0"/>
              <a:t>2)</a:t>
            </a:r>
            <a:r>
              <a:rPr lang="de-DE" dirty="0"/>
              <a:t>  </a:t>
            </a:r>
            <a:r>
              <a:rPr lang="de-DE" i="1" dirty="0"/>
              <a:t>Problem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irrelevance</a:t>
            </a:r>
            <a:r>
              <a:rPr lang="de-DE" dirty="0"/>
              <a:t>: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chosen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relations</a:t>
            </a:r>
            <a:r>
              <a:rPr lang="de-DE" dirty="0"/>
              <a:t> do not </a:t>
            </a:r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formalize</a:t>
            </a:r>
            <a:r>
              <a:rPr lang="de-DE" dirty="0"/>
              <a:t> „relevant“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domain</a:t>
            </a:r>
            <a:endParaRPr lang="de-DE" dirty="0"/>
          </a:p>
          <a:p>
            <a:pPr marL="457200" indent="-457200" algn="l">
              <a:buFont typeface="Times New Roman" pitchFamily="16" charset="0"/>
              <a:buNone/>
              <a:defRPr/>
            </a:pPr>
            <a:endParaRPr lang="de-D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el 1">
            <a:extLst>
              <a:ext uri="{FF2B5EF4-FFF2-40B4-BE49-F238E27FC236}">
                <a16:creationId xmlns:a16="http://schemas.microsoft.com/office/drawing/2014/main" id="{084841DD-81BC-7E2E-6AA6-FDF89669F0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4375" y="642938"/>
            <a:ext cx="7772400" cy="785812"/>
          </a:xfrm>
        </p:spPr>
        <p:txBody>
          <a:bodyPr/>
          <a:lstStyle/>
          <a:p>
            <a:r>
              <a:rPr lang="de-DE" altLang="de-DE"/>
              <a:t>Ontological Modelling 8</a:t>
            </a:r>
          </a:p>
        </p:txBody>
      </p:sp>
      <p:sp>
        <p:nvSpPr>
          <p:cNvPr id="44035" name="Untertitel 2">
            <a:extLst>
              <a:ext uri="{FF2B5EF4-FFF2-40B4-BE49-F238E27FC236}">
                <a16:creationId xmlns:a16="http://schemas.microsoft.com/office/drawing/2014/main" id="{39063625-4A86-455E-102C-1C98D195B0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00125" y="2000250"/>
            <a:ext cx="7358063" cy="363855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de-DE" altLang="de-DE" i="1"/>
              <a:t>Axiomatization</a:t>
            </a:r>
          </a:p>
          <a:p>
            <a:pPr algn="l">
              <a:lnSpc>
                <a:spcPct val="100000"/>
              </a:lnSpc>
            </a:pPr>
            <a:r>
              <a:rPr lang="de-DE" altLang="de-DE" i="1"/>
              <a:t> </a:t>
            </a:r>
            <a:r>
              <a:rPr lang="de-DE" altLang="de-DE"/>
              <a:t>OntoKnow(D) = (Ax, Concepts(D), Rel(D))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Axioms are logical inter-relations between the concepts and relations.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Elementary axioms (elementary sentences) have the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from R(C1, C2), R a relation between concepts.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Example: - ape </a:t>
            </a:r>
            <a:r>
              <a:rPr lang="de-DE" altLang="de-DE" i="1"/>
              <a:t>is-a</a:t>
            </a:r>
            <a:r>
              <a:rPr lang="de-DE" altLang="de-DE"/>
              <a:t> mammal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              - hand </a:t>
            </a:r>
            <a:r>
              <a:rPr lang="de-DE" altLang="de-DE" i="1"/>
              <a:t>is-part-of</a:t>
            </a:r>
            <a:r>
              <a:rPr lang="de-DE" altLang="de-DE"/>
              <a:t> human</a:t>
            </a:r>
          </a:p>
          <a:p>
            <a:pPr algn="l">
              <a:lnSpc>
                <a:spcPct val="100000"/>
              </a:lnSpc>
            </a:pPr>
            <a:endParaRPr lang="de-DE" altLang="de-DE"/>
          </a:p>
          <a:p>
            <a:pPr algn="l">
              <a:lnSpc>
                <a:spcPct val="100000"/>
              </a:lnSpc>
            </a:pPr>
            <a:endParaRPr lang="de-DE" altLang="de-DE" i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>
            <a:extLst>
              <a:ext uri="{FF2B5EF4-FFF2-40B4-BE49-F238E27FC236}">
                <a16:creationId xmlns:a16="http://schemas.microsoft.com/office/drawing/2014/main" id="{E2AD1B5D-D141-BC89-DD44-14B3B198C8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2938" y="500063"/>
            <a:ext cx="7772400" cy="798512"/>
          </a:xfrm>
        </p:spPr>
        <p:txBody>
          <a:bodyPr/>
          <a:lstStyle/>
          <a:p>
            <a:r>
              <a:rPr lang="de-DE" altLang="de-DE"/>
              <a:t>Ontological Modelling 9</a:t>
            </a:r>
          </a:p>
        </p:txBody>
      </p:sp>
      <p:sp>
        <p:nvSpPr>
          <p:cNvPr id="45059" name="Untertitel 2">
            <a:extLst>
              <a:ext uri="{FF2B5EF4-FFF2-40B4-BE49-F238E27FC236}">
                <a16:creationId xmlns:a16="http://schemas.microsoft.com/office/drawing/2014/main" id="{76246F5A-789E-D3D2-38EA-00B6D0E5B3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00125" y="1928813"/>
            <a:ext cx="7572375" cy="4143375"/>
          </a:xfrm>
        </p:spPr>
        <p:txBody>
          <a:bodyPr/>
          <a:lstStyle/>
          <a:p>
            <a:pPr algn="l">
              <a:lnSpc>
                <a:spcPct val="100000"/>
              </a:lnSpc>
            </a:pPr>
            <a:endParaRPr lang="de-DE" altLang="de-DE"/>
          </a:p>
          <a:p>
            <a:pPr algn="l">
              <a:lnSpc>
                <a:spcPct val="100000"/>
              </a:lnSpc>
            </a:pPr>
            <a:r>
              <a:rPr lang="de-DE" altLang="de-DE" i="1"/>
              <a:t>Implementation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Translation of a representation of an axiomatization into an executable language or into UML 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(the notion of implementation varies)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Ax(D) should be independent of any implementation,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Ax(D) formalized in some logic standard language (FOL, CL)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056ACE-8F3F-E994-A3DE-8F0D9AF8ED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>
            <a:extLst>
              <a:ext uri="{FF2B5EF4-FFF2-40B4-BE49-F238E27FC236}">
                <a16:creationId xmlns:a16="http://schemas.microsoft.com/office/drawing/2014/main" id="{6D6613F2-5B89-C0BA-8AD1-25BF9D0372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57250" y="500063"/>
            <a:ext cx="7772400" cy="584200"/>
          </a:xfrm>
        </p:spPr>
        <p:txBody>
          <a:bodyPr/>
          <a:lstStyle/>
          <a:p>
            <a:r>
              <a:rPr lang="de-DE" altLang="de-DE"/>
              <a:t>Ontological Modelling 10</a:t>
            </a:r>
          </a:p>
        </p:txBody>
      </p:sp>
      <p:sp>
        <p:nvSpPr>
          <p:cNvPr id="46083" name="Untertitel 2">
            <a:extLst>
              <a:ext uri="{FF2B5EF4-FFF2-40B4-BE49-F238E27FC236}">
                <a16:creationId xmlns:a16="http://schemas.microsoft.com/office/drawing/2014/main" id="{1BD5CAEB-8002-C400-DC87-585D67CF19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57250" y="1571625"/>
            <a:ext cx="7500938" cy="4357688"/>
          </a:xfrm>
        </p:spPr>
        <p:txBody>
          <a:bodyPr/>
          <a:lstStyle/>
          <a:p>
            <a:pPr algn="l"/>
            <a:endParaRPr lang="de-DE" altLang="de-DE" dirty="0"/>
          </a:p>
          <a:p>
            <a:pPr algn="l">
              <a:lnSpc>
                <a:spcPct val="100000"/>
              </a:lnSpc>
            </a:pPr>
            <a:r>
              <a:rPr lang="de-DE" altLang="de-DE" dirty="0"/>
              <a:t>A knowledge system OntoKnow(D) as a result of the</a:t>
            </a:r>
          </a:p>
          <a:p>
            <a:pPr algn="l">
              <a:lnSpc>
                <a:spcPct val="100000"/>
              </a:lnSpc>
            </a:pPr>
            <a:r>
              <a:rPr lang="de-DE" altLang="de-DE" dirty="0"/>
              <a:t>development steps: </a:t>
            </a:r>
          </a:p>
          <a:p>
            <a:pPr algn="l">
              <a:lnSpc>
                <a:spcPct val="100000"/>
              </a:lnSpc>
            </a:pPr>
            <a:r>
              <a:rPr lang="de-DE" altLang="de-DE" dirty="0"/>
              <a:t>Domain </a:t>
            </a:r>
            <a:r>
              <a:rPr lang="de-DE" altLang="de-DE" dirty="0">
                <a:sym typeface="Wingdings" panose="05000000000000000000" pitchFamily="2" charset="2"/>
              </a:rPr>
              <a:t> Domain Specification  Conceptualization </a:t>
            </a:r>
          </a:p>
          <a:p>
            <a:pPr algn="l">
              <a:lnSpc>
                <a:spcPct val="100000"/>
              </a:lnSpc>
            </a:pPr>
            <a:r>
              <a:rPr lang="de-DE" altLang="de-DE" dirty="0">
                <a:sym typeface="Wingdings" panose="05000000000000000000" pitchFamily="2" charset="2"/>
              </a:rPr>
              <a:t> Axiomatization  = OntoKnow(D)</a:t>
            </a:r>
          </a:p>
          <a:p>
            <a:pPr algn="l">
              <a:lnSpc>
                <a:spcPct val="100000"/>
              </a:lnSpc>
            </a:pPr>
            <a:r>
              <a:rPr lang="de-DE" altLang="de-DE" dirty="0"/>
              <a:t>and using a top level ontology TLO is called ontologically founded in TLO.</a:t>
            </a:r>
          </a:p>
          <a:p>
            <a:pPr algn="l">
              <a:lnSpc>
                <a:spcPct val="100000"/>
              </a:lnSpc>
            </a:pPr>
            <a:endParaRPr lang="de-DE" altLang="de-DE" dirty="0"/>
          </a:p>
          <a:p>
            <a:pPr algn="l">
              <a:lnSpc>
                <a:spcPct val="100000"/>
              </a:lnSpc>
            </a:pPr>
            <a:r>
              <a:rPr lang="de-DE" altLang="de-DE" dirty="0"/>
              <a:t>TLO provides a semantics for OntoKnowl(D).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598564B-B01F-35E4-13C0-5CAA93736B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">
            <a:extLst>
              <a:ext uri="{FF2B5EF4-FFF2-40B4-BE49-F238E27FC236}">
                <a16:creationId xmlns:a16="http://schemas.microsoft.com/office/drawing/2014/main" id="{BE233C8D-0C9F-BF10-A4A4-EEA8DF62FE9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-174625"/>
            <a:ext cx="8288338" cy="1387475"/>
          </a:xfrm>
        </p:spPr>
        <p:txBody>
          <a:bodyPr/>
          <a:lstStyle/>
          <a:p>
            <a:pPr eaLnBrk="1" hangingPunct="1">
              <a:lnSpc>
                <a:spcPct val="7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Ontological Foundation (1)</a:t>
            </a:r>
          </a:p>
        </p:txBody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id="{112F84F2-F9B9-52BA-B647-53507E51A7D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59738" cy="4727575"/>
          </a:xfrm>
        </p:spPr>
        <p:txBody>
          <a:bodyPr/>
          <a:lstStyle/>
          <a:p>
            <a:pPr marL="455613" indent="-455613" eaLnBrk="1" hangingPunct="1">
              <a:lnSpc>
                <a:spcPct val="100000"/>
              </a:lnSpc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endParaRPr lang="de-DE" altLang="de-DE"/>
          </a:p>
          <a:p>
            <a:pPr marL="455613" indent="-455613" eaLnBrk="1" hangingPunct="1">
              <a:lnSpc>
                <a:spcPct val="10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/>
              <a:t>Given an ontology Ont = (Tm, Conc, Rel, Def, Ax ).</a:t>
            </a:r>
          </a:p>
          <a:p>
            <a:pPr marL="455613" indent="-45561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/>
              <a:t>     </a:t>
            </a:r>
          </a:p>
          <a:p>
            <a:pPr marL="455613" indent="-45561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 i="1"/>
              <a:t>Forms of foundation: </a:t>
            </a:r>
          </a:p>
          <a:p>
            <a:pPr marL="455613" indent="-45561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 i="1"/>
              <a:t>           - ontological embedding, </a:t>
            </a:r>
          </a:p>
          <a:p>
            <a:pPr marL="455613" indent="-45561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 i="1"/>
              <a:t>           - ontological reduction</a:t>
            </a:r>
          </a:p>
          <a:p>
            <a:pPr marL="455613" indent="-45561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584200" algn="l"/>
                <a:tab pos="1033463" algn="l"/>
                <a:tab pos="1482725" algn="l"/>
                <a:tab pos="1931988" algn="l"/>
                <a:tab pos="2381250" algn="l"/>
                <a:tab pos="2830513" algn="l"/>
                <a:tab pos="3279775" algn="l"/>
                <a:tab pos="3729038" algn="l"/>
                <a:tab pos="4178300" algn="l"/>
                <a:tab pos="4627563" algn="l"/>
                <a:tab pos="5076825" algn="l"/>
                <a:tab pos="5526088" algn="l"/>
                <a:tab pos="5975350" algn="l"/>
                <a:tab pos="6424613" algn="l"/>
                <a:tab pos="6873875" algn="l"/>
                <a:tab pos="7323138" algn="l"/>
                <a:tab pos="7772400" algn="l"/>
                <a:tab pos="8221663" algn="l"/>
                <a:tab pos="8670925" algn="l"/>
                <a:tab pos="9120188" algn="l"/>
              </a:tabLst>
            </a:pPr>
            <a:r>
              <a:rPr lang="de-DE" altLang="de-DE"/>
              <a:t> </a:t>
            </a:r>
            <a:r>
              <a:rPr lang="de-DE" altLang="de-DE" sz="1800" i="1"/>
              <a:t>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BF058512-F529-8B39-8C19-2B63FF2581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60363" y="53975"/>
            <a:ext cx="8288337" cy="1387475"/>
          </a:xfrm>
        </p:spPr>
        <p:txBody>
          <a:bodyPr/>
          <a:lstStyle/>
          <a:p>
            <a:pPr eaLnBrk="1" hangingPunct="1">
              <a:lnSpc>
                <a:spcPct val="7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Ontological Foundation (2)</a:t>
            </a: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14A9B4E0-6485-8D47-6B0B-D3FC740A0F9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59738" cy="47275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1)   </a:t>
            </a:r>
            <a:r>
              <a:rPr lang="de-DE" altLang="de-DE" i="1"/>
              <a:t>Ontological embedding</a:t>
            </a:r>
            <a:r>
              <a:rPr lang="de-DE" altLang="de-DE"/>
              <a:t>  Ont in Ont(1)</a:t>
            </a:r>
          </a:p>
          <a:p>
            <a:pPr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     Ont(1) = (Tm(1), Conc(1), Rel(1), Def(1), Ax(1)).</a:t>
            </a:r>
          </a:p>
          <a:p>
            <a:pPr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     Find a function </a:t>
            </a:r>
            <a:r>
              <a:rPr lang="de-DE" altLang="de-DE" i="1"/>
              <a:t>f</a:t>
            </a:r>
            <a:r>
              <a:rPr lang="de-DE" altLang="de-DE"/>
              <a:t>  from </a:t>
            </a:r>
            <a:r>
              <a:rPr lang="de-DE" altLang="de-DE" i="1"/>
              <a:t>Tm</a:t>
            </a:r>
            <a:r>
              <a:rPr lang="de-DE" altLang="de-DE"/>
              <a:t> into </a:t>
            </a:r>
            <a:r>
              <a:rPr lang="de-DE" altLang="de-DE" i="1"/>
              <a:t>Tm(1) </a:t>
            </a:r>
            <a:r>
              <a:rPr lang="de-DE" altLang="de-DE"/>
              <a:t> such that</a:t>
            </a:r>
          </a:p>
          <a:p>
            <a:pPr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     for t in T and c, den(t,c) holds </a:t>
            </a:r>
            <a:r>
              <a:rPr lang="de-DE" altLang="de-DE" i="1"/>
              <a:t>c is-a f(c).</a:t>
            </a:r>
          </a:p>
          <a:p>
            <a:pPr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i="1"/>
              <a:t>Ontological Embedding is the simplest form of</a:t>
            </a:r>
          </a:p>
          <a:p>
            <a:pPr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i="1"/>
              <a:t>ontological foundation.</a:t>
            </a:r>
          </a:p>
          <a:p>
            <a:pPr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2000"/>
              <a:t>      </a:t>
            </a:r>
            <a:r>
              <a:rPr lang="de-DE" altLang="de-DE"/>
              <a:t>Example: </a:t>
            </a:r>
            <a:r>
              <a:rPr lang="de-DE" altLang="de-DE" i="1"/>
              <a:t>house</a:t>
            </a:r>
            <a:r>
              <a:rPr lang="de-DE" altLang="de-DE"/>
              <a:t> </a:t>
            </a:r>
            <a:r>
              <a:rPr lang="de-DE" altLang="de-DE" b="1">
                <a:latin typeface="Symbol" panose="05050102010706020507" pitchFamily="18" charset="2"/>
              </a:rPr>
              <a:t></a:t>
            </a:r>
            <a:r>
              <a:rPr lang="de-DE" altLang="de-DE"/>
              <a:t> Ont, </a:t>
            </a:r>
            <a:r>
              <a:rPr lang="de-DE" altLang="de-DE" i="1"/>
              <a:t>material object</a:t>
            </a:r>
            <a:r>
              <a:rPr lang="de-DE" altLang="de-DE"/>
              <a:t> </a:t>
            </a:r>
            <a:r>
              <a:rPr lang="de-DE" altLang="de-DE" b="1">
                <a:latin typeface="Symbol" panose="05050102010706020507" pitchFamily="18" charset="2"/>
              </a:rPr>
              <a:t></a:t>
            </a:r>
            <a:r>
              <a:rPr lang="de-DE" altLang="de-DE"/>
              <a:t> Ont(1),</a:t>
            </a:r>
          </a:p>
          <a:p>
            <a:pPr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i="1"/>
              <a:t>                    house is-a f(house) = material object</a:t>
            </a:r>
          </a:p>
          <a:p>
            <a:pPr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1800"/>
              <a:t>       </a:t>
            </a:r>
          </a:p>
          <a:p>
            <a:pPr eaLnBrk="1" hangingPunct="1">
              <a:lnSpc>
                <a:spcPct val="7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1">
            <a:extLst>
              <a:ext uri="{FF2B5EF4-FFF2-40B4-BE49-F238E27FC236}">
                <a16:creationId xmlns:a16="http://schemas.microsoft.com/office/drawing/2014/main" id="{5094814C-0061-30A8-55DF-2DCE17B89AE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-174625"/>
            <a:ext cx="8288338" cy="1387475"/>
          </a:xfrm>
        </p:spPr>
        <p:txBody>
          <a:bodyPr/>
          <a:lstStyle/>
          <a:p>
            <a:pPr eaLnBrk="1" hangingPunct="1">
              <a:lnSpc>
                <a:spcPct val="7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Ontological Foundation (3)</a:t>
            </a: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CA72041C-423C-36DE-BA8C-5476C93B99B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59738" cy="4727575"/>
          </a:xfrm>
        </p:spPr>
        <p:txBody>
          <a:bodyPr/>
          <a:lstStyle/>
          <a:p>
            <a:pPr eaLnBrk="1" hangingPunct="1">
              <a:lnSpc>
                <a:spcPct val="73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             Ont                                    Ont(1)</a:t>
            </a:r>
          </a:p>
        </p:txBody>
      </p:sp>
      <p:sp>
        <p:nvSpPr>
          <p:cNvPr id="51205" name="Line 3">
            <a:extLst>
              <a:ext uri="{FF2B5EF4-FFF2-40B4-BE49-F238E27FC236}">
                <a16:creationId xmlns:a16="http://schemas.microsoft.com/office/drawing/2014/main" id="{B177D7BA-F376-4C69-079B-C9261E91EF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7363" y="2205038"/>
            <a:ext cx="876300" cy="1223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6" name="Line 4">
            <a:extLst>
              <a:ext uri="{FF2B5EF4-FFF2-40B4-BE49-F238E27FC236}">
                <a16:creationId xmlns:a16="http://schemas.microsoft.com/office/drawing/2014/main" id="{56B3BF21-4598-B749-0B0E-BFF0A0908D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2205038"/>
            <a:ext cx="576262" cy="1223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7" name="Line 5">
            <a:extLst>
              <a:ext uri="{FF2B5EF4-FFF2-40B4-BE49-F238E27FC236}">
                <a16:creationId xmlns:a16="http://schemas.microsoft.com/office/drawing/2014/main" id="{8BB76E7A-FAAF-AF1F-E5AB-9CCF5C7A9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2924175"/>
            <a:ext cx="11525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8" name="Line 6">
            <a:extLst>
              <a:ext uri="{FF2B5EF4-FFF2-40B4-BE49-F238E27FC236}">
                <a16:creationId xmlns:a16="http://schemas.microsoft.com/office/drawing/2014/main" id="{DD23A5BE-A2F9-8244-873F-B195F6F165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9613" y="2205038"/>
            <a:ext cx="804862" cy="1223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9" name="Line 7">
            <a:extLst>
              <a:ext uri="{FF2B5EF4-FFF2-40B4-BE49-F238E27FC236}">
                <a16:creationId xmlns:a16="http://schemas.microsoft.com/office/drawing/2014/main" id="{A2EBAE16-CD5C-A493-8F13-167080718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125" y="2205038"/>
            <a:ext cx="647700" cy="12239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10" name="Rectangle 8">
            <a:extLst>
              <a:ext uri="{FF2B5EF4-FFF2-40B4-BE49-F238E27FC236}">
                <a16:creationId xmlns:a16="http://schemas.microsoft.com/office/drawing/2014/main" id="{96F6550C-C51A-8657-8A74-C445C57F4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429000"/>
            <a:ext cx="1150938" cy="86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3000"/>
              </a:lnSpc>
              <a:spcBef>
                <a:spcPct val="0"/>
              </a:spcBef>
            </a:pPr>
            <a:r>
              <a:rPr lang="de-DE" altLang="de-DE">
                <a:latin typeface="Times New Roman" panose="02020603050405020304" pitchFamily="18" charset="0"/>
              </a:rPr>
              <a:t>Material</a:t>
            </a:r>
          </a:p>
          <a:p>
            <a:pPr algn="ctr" eaLnBrk="1" hangingPunct="1">
              <a:lnSpc>
                <a:spcPct val="63000"/>
              </a:lnSpc>
              <a:spcBef>
                <a:spcPct val="0"/>
              </a:spcBef>
            </a:pPr>
            <a:r>
              <a:rPr lang="de-DE" altLang="de-DE">
                <a:latin typeface="Times New Roman" panose="02020603050405020304" pitchFamily="18" charset="0"/>
              </a:rPr>
              <a:t>Object</a:t>
            </a:r>
          </a:p>
        </p:txBody>
      </p:sp>
      <p:sp>
        <p:nvSpPr>
          <p:cNvPr id="51211" name="Rectangle 9">
            <a:extLst>
              <a:ext uri="{FF2B5EF4-FFF2-40B4-BE49-F238E27FC236}">
                <a16:creationId xmlns:a16="http://schemas.microsoft.com/office/drawing/2014/main" id="{92FE203E-505A-B244-665F-DB9BB1400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429000"/>
            <a:ext cx="1008062" cy="792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3000"/>
              </a:lnSpc>
              <a:spcBef>
                <a:spcPct val="0"/>
              </a:spcBef>
            </a:pPr>
            <a:r>
              <a:rPr lang="de-DE" altLang="de-DE">
                <a:latin typeface="Times New Roman" panose="02020603050405020304" pitchFamily="18" charset="0"/>
              </a:rPr>
              <a:t>House</a:t>
            </a:r>
          </a:p>
        </p:txBody>
      </p:sp>
      <p:sp>
        <p:nvSpPr>
          <p:cNvPr id="51212" name="Line 10">
            <a:extLst>
              <a:ext uri="{FF2B5EF4-FFF2-40B4-BE49-F238E27FC236}">
                <a16:creationId xmlns:a16="http://schemas.microsoft.com/office/drawing/2014/main" id="{0298C37D-C6B8-1CF9-83B2-7034B45CDF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4221163"/>
            <a:ext cx="1587" cy="6477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13" name="Line 11">
            <a:extLst>
              <a:ext uri="{FF2B5EF4-FFF2-40B4-BE49-F238E27FC236}">
                <a16:creationId xmlns:a16="http://schemas.microsoft.com/office/drawing/2014/main" id="{63EF6342-4568-E6C3-996B-534DBDFA7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4868863"/>
            <a:ext cx="251936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14" name="Line 12">
            <a:extLst>
              <a:ext uri="{FF2B5EF4-FFF2-40B4-BE49-F238E27FC236}">
                <a16:creationId xmlns:a16="http://schemas.microsoft.com/office/drawing/2014/main" id="{3A283BEC-CE0F-9993-64DA-3738C66EEF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4286250"/>
            <a:ext cx="1588" cy="5889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15" name="Line 13">
            <a:extLst>
              <a:ext uri="{FF2B5EF4-FFF2-40B4-BE49-F238E27FC236}">
                <a16:creationId xmlns:a16="http://schemas.microsoft.com/office/drawing/2014/main" id="{337B244D-C62D-3827-4CD5-810F5C687D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5200" y="3429000"/>
            <a:ext cx="804863" cy="10795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16" name="Line 14">
            <a:extLst>
              <a:ext uri="{FF2B5EF4-FFF2-40B4-BE49-F238E27FC236}">
                <a16:creationId xmlns:a16="http://schemas.microsoft.com/office/drawing/2014/main" id="{F2766967-0336-4345-B940-BACDA5CC99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2900" y="3429000"/>
            <a:ext cx="157163" cy="1152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17" name="Line 15">
            <a:extLst>
              <a:ext uri="{FF2B5EF4-FFF2-40B4-BE49-F238E27FC236}">
                <a16:creationId xmlns:a16="http://schemas.microsoft.com/office/drawing/2014/main" id="{46E6C0B4-4CF0-9396-D920-08D2F827D1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3429000"/>
            <a:ext cx="431800" cy="1152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18" name="Line 16">
            <a:extLst>
              <a:ext uri="{FF2B5EF4-FFF2-40B4-BE49-F238E27FC236}">
                <a16:creationId xmlns:a16="http://schemas.microsoft.com/office/drawing/2014/main" id="{206958B3-4FB5-B832-D209-B3F4609762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2138" y="3429000"/>
            <a:ext cx="300037" cy="7921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19" name="Line 17">
            <a:extLst>
              <a:ext uri="{FF2B5EF4-FFF2-40B4-BE49-F238E27FC236}">
                <a16:creationId xmlns:a16="http://schemas.microsoft.com/office/drawing/2014/main" id="{2B443D14-9C08-D416-60F1-F206E4003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5825" y="3429000"/>
            <a:ext cx="504825" cy="7207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20" name="Line 18">
            <a:extLst>
              <a:ext uri="{FF2B5EF4-FFF2-40B4-BE49-F238E27FC236}">
                <a16:creationId xmlns:a16="http://schemas.microsoft.com/office/drawing/2014/main" id="{F2A9E7E1-3CBF-EB04-A8C1-776D6F500B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73938" y="4149725"/>
            <a:ext cx="373062" cy="6477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21" name="Line 19">
            <a:extLst>
              <a:ext uri="{FF2B5EF4-FFF2-40B4-BE49-F238E27FC236}">
                <a16:creationId xmlns:a16="http://schemas.microsoft.com/office/drawing/2014/main" id="{317C94B0-3735-9AEA-073C-F7D3767A5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0650" y="4149725"/>
            <a:ext cx="215900" cy="6477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22" name="Rectangle 20">
            <a:extLst>
              <a:ext uri="{FF2B5EF4-FFF2-40B4-BE49-F238E27FC236}">
                <a16:creationId xmlns:a16="http://schemas.microsoft.com/office/drawing/2014/main" id="{D11B8BDA-A1F3-8DFE-C9AE-E604D5557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229225"/>
            <a:ext cx="1079500" cy="360363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3000"/>
              </a:lnSpc>
              <a:spcBef>
                <a:spcPct val="0"/>
              </a:spcBef>
            </a:pPr>
            <a:r>
              <a:rPr lang="de-DE" altLang="de-DE">
                <a:latin typeface="Times New Roman" panose="02020603050405020304" pitchFamily="18" charset="0"/>
              </a:rPr>
              <a:t>is-a</a:t>
            </a:r>
          </a:p>
        </p:txBody>
      </p:sp>
      <p:sp>
        <p:nvSpPr>
          <p:cNvPr id="51223" name="Line 21">
            <a:extLst>
              <a:ext uri="{FF2B5EF4-FFF2-40B4-BE49-F238E27FC236}">
                <a16:creationId xmlns:a16="http://schemas.microsoft.com/office/drawing/2014/main" id="{5E48D1CA-B349-0D4E-CC52-04908630FD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438" y="4862513"/>
            <a:ext cx="1587" cy="3016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0195D5AD-F59E-B180-F148-A86F3F5C21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4375" y="785813"/>
            <a:ext cx="7772400" cy="671512"/>
          </a:xfrm>
        </p:spPr>
        <p:txBody>
          <a:bodyPr/>
          <a:lstStyle/>
          <a:p>
            <a:r>
              <a:rPr lang="de-DE" altLang="de-DE"/>
              <a:t>Ontology as Science 2</a:t>
            </a:r>
          </a:p>
        </p:txBody>
      </p:sp>
      <p:sp>
        <p:nvSpPr>
          <p:cNvPr id="8195" name="Untertitel 2">
            <a:extLst>
              <a:ext uri="{FF2B5EF4-FFF2-40B4-BE49-F238E27FC236}">
                <a16:creationId xmlns:a16="http://schemas.microsoft.com/office/drawing/2014/main" id="{65C62884-93ED-D3AA-4FB8-A5BE26E1D9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57250" y="1643063"/>
            <a:ext cx="7429500" cy="4214812"/>
          </a:xfrm>
        </p:spPr>
        <p:txBody>
          <a:bodyPr/>
          <a:lstStyle/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de-DE" altLang="de-DE"/>
              <a:t>is concerned with: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de-DE" altLang="de-DE"/>
              <a:t>a) Principles for developing category systems 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de-DE" altLang="de-DE"/>
              <a:t>b) Development of top level ontologies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de-DE" altLang="de-DE"/>
              <a:t>c) Usage of top level ontologies as a framework 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de-DE" altLang="de-DE"/>
              <a:t>    i) to specify a domain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de-DE" altLang="de-DE"/>
              <a:t>   ii) to analyse the entities of a domain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de-DE" altLang="de-DE"/>
              <a:t>  iii) construction of categorizations of a 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de-DE" altLang="de-DE"/>
              <a:t>       domain and of formal axiomatizations</a:t>
            </a:r>
          </a:p>
          <a:p>
            <a:pPr algn="l">
              <a:lnSpc>
                <a:spcPts val="4000"/>
              </a:lnSpc>
              <a:spcBef>
                <a:spcPct val="0"/>
              </a:spcBef>
              <a:buFontTx/>
              <a:buChar char="-"/>
            </a:pPr>
            <a:endParaRPr lang="de-DE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1">
            <a:extLst>
              <a:ext uri="{FF2B5EF4-FFF2-40B4-BE49-F238E27FC236}">
                <a16:creationId xmlns:a16="http://schemas.microsoft.com/office/drawing/2014/main" id="{F6DA696F-6FCF-D41A-EC50-F6496BF3175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-130175"/>
            <a:ext cx="8285163" cy="1296988"/>
          </a:xfrm>
        </p:spPr>
        <p:txBody>
          <a:bodyPr lIns="0" tIns="0" rIns="0" bIns="0" anchor="ctr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Ontological Foundation (4)</a:t>
            </a: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id="{2E58D104-E6DA-B0F2-3FEB-6A4EC5F8A05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56563" cy="4635500"/>
          </a:xfrm>
        </p:spPr>
        <p:txBody>
          <a:bodyPr lIns="0" tIns="0" rIns="0" bIns="0"/>
          <a:lstStyle/>
          <a:p>
            <a:pPr marL="319088" indent="-319088" eaLnBrk="1" hangingPunct="1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/>
          </a:p>
          <a:p>
            <a:pPr marL="319088" indent="-319088" eaLnBrk="1" hangingPunct="1">
              <a:lnSpc>
                <a:spcPct val="14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Let Ont(D) be a domain-specific ontology, and TLO a top-level-ontology.</a:t>
            </a:r>
          </a:p>
          <a:p>
            <a:pPr marL="319088" indent="-319088" eaLnBrk="1" hangingPunct="1">
              <a:lnSpc>
                <a:spcPct val="14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TLO-Ont(D) denotes the ontological embedding of Ont(D) into TLO. TLO-Ont(D) is a extension of Ont(D) since a number of top-level-categories of TLO are added to the categories of Ont(D). We use in the following the term GFO-Ont(D) if Ont(D) is embedded into GFO.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5FAD43-20F6-1CCF-4EC7-73CA0713FA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  <p:sp>
        <p:nvSpPr>
          <p:cNvPr id="55299" name="Rectangle 1">
            <a:extLst>
              <a:ext uri="{FF2B5EF4-FFF2-40B4-BE49-F238E27FC236}">
                <a16:creationId xmlns:a16="http://schemas.microsoft.com/office/drawing/2014/main" id="{46E96D79-9D5F-6729-5D4E-E57F1F858B8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-174625"/>
            <a:ext cx="8288338" cy="1387475"/>
          </a:xfrm>
        </p:spPr>
        <p:txBody>
          <a:bodyPr/>
          <a:lstStyle/>
          <a:p>
            <a:pPr eaLnBrk="1" hangingPunct="1">
              <a:lnSpc>
                <a:spcPct val="7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Ontological Foundation (5)</a:t>
            </a: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id="{E81AE539-D203-4861-5EEE-B77F80616E7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59738" cy="4727575"/>
          </a:xfrm>
        </p:spPr>
        <p:txBody>
          <a:bodyPr/>
          <a:lstStyle/>
          <a:p>
            <a:pPr marL="319088" indent="-319088"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 </a:t>
            </a:r>
          </a:p>
          <a:p>
            <a:pPr marL="319088" indent="-319088"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2) Ontological reduction</a:t>
            </a:r>
          </a:p>
          <a:p>
            <a:pPr marL="319088" indent="-319088" eaLnBrk="1"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/>
          </a:p>
          <a:p>
            <a:pPr marL="319088" indent="-319088" eaLnBrk="1" hangingPunct="1">
              <a:lnSpc>
                <a:spcPct val="10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Ont(1) and Ont(2) be given. </a:t>
            </a:r>
          </a:p>
          <a:p>
            <a:pPr marL="319088" indent="-319088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 Ont(i) = (Tm(i), Conc(i), Rel(i), Def(i), Ax(i)), i =1,2.</a:t>
            </a:r>
          </a:p>
          <a:p>
            <a:pPr marL="319088" indent="-319088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  Ont(1) is ontologically reduced to Ont(2) by a function </a:t>
            </a:r>
          </a:p>
          <a:p>
            <a:pPr marL="319088" indent="-319088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  f iff f translates</a:t>
            </a:r>
          </a:p>
          <a:p>
            <a:pPr marL="319088" indent="-319088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       Conc(1), Rel(1), Def(1), Ax(1) into  the language </a:t>
            </a:r>
          </a:p>
          <a:p>
            <a:pPr marL="319088" indent="-319088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       of  Ont(2).</a:t>
            </a:r>
          </a:p>
          <a:p>
            <a:pPr marL="319088" indent="-319088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>
            <a:extLst>
              <a:ext uri="{FF2B5EF4-FFF2-40B4-BE49-F238E27FC236}">
                <a16:creationId xmlns:a16="http://schemas.microsoft.com/office/drawing/2014/main" id="{549A9175-C73C-62C6-9DAE-18D7AC9552C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7315200" cy="1066800"/>
          </a:xfrm>
        </p:spPr>
        <p:txBody>
          <a:bodyPr lIns="92160" tIns="46080" rIns="92160" bIns="46080" anchor="ctr"/>
          <a:lstStyle/>
          <a:p>
            <a:pPr eaLnBrk="1" hangingPunct="1">
              <a:lnSpc>
                <a:spcPct val="11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Ontological Foundation (6)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CA9DCB50-E1C4-B519-5980-0F9EBA0160B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24000"/>
            <a:ext cx="7315200" cy="4572000"/>
          </a:xfrm>
        </p:spPr>
        <p:txBody>
          <a:bodyPr lIns="92160" tIns="46080" rIns="92160" bIns="46080"/>
          <a:lstStyle/>
          <a:p>
            <a:pPr marL="319088" indent="-319088" eaLnBrk="1" hangingPunct="1">
              <a:lnSpc>
                <a:spcPct val="110000"/>
              </a:lnSpc>
              <a:spcBef>
                <a:spcPts val="1300"/>
              </a:spcBef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 u="sng"/>
              <a:t>Assumption 1</a:t>
            </a:r>
            <a:br>
              <a:rPr lang="de-DE" altLang="de-DE" u="sng"/>
            </a:br>
            <a:r>
              <a:rPr lang="de-DE" altLang="de-DE"/>
              <a:t>A formal (logic-based) ontology  T = Ax(C1,...,Cm, R1,..,Rn) is represented in a formal language L as a set of expressions (axioms) of L (Target Language)</a:t>
            </a:r>
          </a:p>
          <a:p>
            <a:pPr marL="719138" lvl="1" indent="-193675" eaLnBrk="1" hangingPunct="1">
              <a:lnSpc>
                <a:spcPct val="110000"/>
              </a:lnSpc>
              <a:spcBef>
                <a:spcPts val="600"/>
              </a:spcBef>
              <a:buClr>
                <a:srgbClr val="25649D"/>
              </a:buClr>
              <a:buFont typeface="Wingdings" panose="05000000000000000000" pitchFamily="2" charset="2"/>
              <a:buChar char="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C1,...,Cm denote categories</a:t>
            </a:r>
          </a:p>
          <a:p>
            <a:pPr marL="719138" lvl="1" indent="-193675" eaLnBrk="1" hangingPunct="1">
              <a:lnSpc>
                <a:spcPct val="110000"/>
              </a:lnSpc>
              <a:spcBef>
                <a:spcPts val="600"/>
              </a:spcBef>
              <a:buClr>
                <a:srgbClr val="25649D"/>
              </a:buClr>
              <a:buFont typeface="Wingdings" panose="05000000000000000000" pitchFamily="2" charset="2"/>
              <a:buChar char="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R1,..,Rn denote relations between categories (or between instances of categories or between instances and categories).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>
            <a:extLst>
              <a:ext uri="{FF2B5EF4-FFF2-40B4-BE49-F238E27FC236}">
                <a16:creationId xmlns:a16="http://schemas.microsoft.com/office/drawing/2014/main" id="{D3784D4F-447D-E8DE-CFF0-B35B9A96CE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7315200" cy="1066800"/>
          </a:xfrm>
        </p:spPr>
        <p:txBody>
          <a:bodyPr lIns="92160" tIns="46080" rIns="92160" bIns="46080" anchor="ctr"/>
          <a:lstStyle/>
          <a:p>
            <a:pPr eaLnBrk="1" hangingPunct="1">
              <a:lnSpc>
                <a:spcPct val="11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Ontological Foundation(7)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DBAAB58C-F039-AB0A-360B-4F8C1647192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24000"/>
            <a:ext cx="7315200" cy="4572000"/>
          </a:xfrm>
        </p:spPr>
        <p:txBody>
          <a:bodyPr lIns="92160" tIns="46080" rIns="92160" bIns="46080"/>
          <a:lstStyle/>
          <a:p>
            <a:pPr marL="319088" indent="-319088" eaLnBrk="1" hangingPunct="1">
              <a:lnSpc>
                <a:spcPct val="110000"/>
              </a:lnSpc>
              <a:spcBef>
                <a:spcPts val="1300"/>
              </a:spcBef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 u="sng"/>
              <a:t>Assumption 2</a:t>
            </a:r>
            <a:br>
              <a:rPr lang="de-DE" altLang="de-DE" u="sng"/>
            </a:br>
            <a:r>
              <a:rPr lang="de-DE" altLang="de-DE"/>
              <a:t>Let E be a set of expressions of a language L (L is not necessarily formal, f.e. terminological systems with natural language definitions).</a:t>
            </a:r>
          </a:p>
          <a:p>
            <a:pPr marL="319088" indent="-319088" eaLnBrk="1" hangingPunct="1">
              <a:lnSpc>
                <a:spcPct val="110000"/>
              </a:lnSpc>
              <a:spcBef>
                <a:spcPts val="1300"/>
              </a:spcBef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Basic Task:</a:t>
            </a:r>
            <a:br>
              <a:rPr lang="de-DE" altLang="de-DE"/>
            </a:br>
            <a:r>
              <a:rPr lang="de-DE" altLang="de-DE"/>
              <a:t>find a function f from E into L such that for every G from E holds</a:t>
            </a:r>
          </a:p>
          <a:p>
            <a:pPr marL="719138" lvl="1" indent="-193675" eaLnBrk="1" hangingPunct="1">
              <a:lnSpc>
                <a:spcPct val="110000"/>
              </a:lnSpc>
              <a:spcBef>
                <a:spcPts val="600"/>
              </a:spcBef>
              <a:buClr>
                <a:srgbClr val="25649D"/>
              </a:buClr>
              <a:buFont typeface="Wingdings" panose="05000000000000000000" pitchFamily="2" charset="2"/>
              <a:buChar char="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f(G) is a formal expression („a sentence“) of the language L</a:t>
            </a:r>
          </a:p>
          <a:p>
            <a:pPr marL="719138" lvl="1" indent="-193675" eaLnBrk="1" hangingPunct="1">
              <a:lnSpc>
                <a:spcPct val="110000"/>
              </a:lnSpc>
              <a:spcBef>
                <a:spcPts val="600"/>
              </a:spcBef>
              <a:buClr>
                <a:srgbClr val="25649D"/>
              </a:buClr>
              <a:buFont typeface="Wingdings" panose="05000000000000000000" pitchFamily="2" charset="2"/>
              <a:buChar char="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G and f(G) are semantically equivalent in 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>
            <a:extLst>
              <a:ext uri="{FF2B5EF4-FFF2-40B4-BE49-F238E27FC236}">
                <a16:creationId xmlns:a16="http://schemas.microsoft.com/office/drawing/2014/main" id="{5034EE52-354D-B925-93FA-C987EA7502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7315200" cy="1066800"/>
          </a:xfrm>
        </p:spPr>
        <p:txBody>
          <a:bodyPr lIns="92160" tIns="46080" rIns="92160" bIns="46080" anchor="ctr"/>
          <a:lstStyle/>
          <a:p>
            <a:pPr eaLnBrk="1" hangingPunct="1">
              <a:lnSpc>
                <a:spcPct val="11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Ontological Foundation(8)</a:t>
            </a: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31F1B90-07D2-A920-C3AD-BDD602BC4DD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24000"/>
            <a:ext cx="7315200" cy="4572000"/>
          </a:xfrm>
        </p:spPr>
        <p:txBody>
          <a:bodyPr lIns="92160" tIns="46080" rIns="92160" bIns="46080"/>
          <a:lstStyle/>
          <a:p>
            <a:pPr eaLnBrk="1" hangingPunct="1">
              <a:lnSpc>
                <a:spcPct val="110000"/>
              </a:lnSpc>
              <a:spcBef>
                <a:spcPts val="13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</a:tabLst>
            </a:pPr>
            <a:r>
              <a:rPr lang="de-DE" altLang="de-DE"/>
              <a:t>   The following steps must be distinguished:</a:t>
            </a:r>
          </a:p>
          <a:p>
            <a:pPr eaLnBrk="1" hangingPunct="1">
              <a:lnSpc>
                <a:spcPct val="110000"/>
              </a:lnSpc>
              <a:spcBef>
                <a:spcPts val="13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</a:tabLst>
            </a:pPr>
            <a:r>
              <a:rPr lang="de-DE" altLang="de-DE"/>
              <a:t>  1.Construction of a set PC(E) of primitive concepts extracted from the set E.</a:t>
            </a:r>
            <a:br>
              <a:rPr lang="de-DE" altLang="de-DE"/>
            </a:br>
            <a:r>
              <a:rPr lang="de-DE" altLang="de-DE"/>
              <a:t>(</a:t>
            </a:r>
            <a:r>
              <a:rPr lang="de-DE" altLang="de-DE" i="1"/>
              <a:t>Primitive Base Problem</a:t>
            </a:r>
            <a:r>
              <a:rPr lang="de-DE" altLang="de-DE"/>
              <a:t>)</a:t>
            </a:r>
          </a:p>
          <a:p>
            <a:pPr eaLnBrk="1" hangingPunct="1">
              <a:lnSpc>
                <a:spcPct val="110000"/>
              </a:lnSpc>
              <a:spcBef>
                <a:spcPts val="13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</a:tabLst>
            </a:pPr>
            <a:r>
              <a:rPr lang="de-DE" altLang="de-DE"/>
              <a:t>  2.Construction of an extension T1 of T by adding new categories, relations and axioms.</a:t>
            </a:r>
          </a:p>
          <a:p>
            <a:pPr eaLnBrk="1" hangingPunct="1">
              <a:lnSpc>
                <a:spcPct val="110000"/>
              </a:lnSpc>
              <a:spcBef>
                <a:spcPts val="13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</a:tabLst>
            </a:pPr>
            <a:r>
              <a:rPr lang="de-DE" altLang="de-DE"/>
              <a:t>     (</a:t>
            </a:r>
            <a:r>
              <a:rPr lang="de-DE" altLang="de-DE" i="1"/>
              <a:t>Extension and Axiomatizability Problem</a:t>
            </a:r>
            <a:r>
              <a:rPr lang="de-DE" altLang="de-DE"/>
              <a:t>)</a:t>
            </a:r>
          </a:p>
          <a:p>
            <a:pPr eaLnBrk="1" hangingPunct="1">
              <a:lnSpc>
                <a:spcPct val="110000"/>
              </a:lnSpc>
              <a:spcBef>
                <a:spcPts val="13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</a:tabLst>
            </a:pPr>
            <a:endParaRPr lang="de-DE" altLang="de-DE"/>
          </a:p>
          <a:p>
            <a:pPr eaLnBrk="1" hangingPunct="1">
              <a:lnSpc>
                <a:spcPct val="110000"/>
              </a:lnSpc>
              <a:spcBef>
                <a:spcPts val="13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</a:tabLst>
            </a:pPr>
            <a:endParaRPr lang="de-DE" alt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DB1C7315-D542-4242-4495-EA79CC10A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de-DE" altLang="de-DE" sz="3200"/>
            </a:br>
            <a:r>
              <a:rPr lang="pl-PL" altLang="de-DE" sz="3200"/>
              <a:t>Ontological Modeling Issues</a:t>
            </a:r>
            <a:r>
              <a:rPr lang="de-DE" altLang="de-DE" sz="3200"/>
              <a:t> 1</a:t>
            </a:r>
            <a:r>
              <a:rPr lang="pl-PL" altLang="de-DE" sz="3200"/>
              <a:t>: </a:t>
            </a:r>
            <a:br>
              <a:rPr lang="pl-PL" altLang="de-DE" sz="3200"/>
            </a:br>
            <a:br>
              <a:rPr lang="de-DE" altLang="de-DE" sz="3200"/>
            </a:br>
            <a:r>
              <a:rPr lang="pl-PL" altLang="de-DE" sz="3200"/>
              <a:t>Functions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DFB19F5F-EDF3-E833-8FD3-C1FAEA0CF90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6119812" cy="4608512"/>
          </a:xfrm>
        </p:spPr>
        <p:txBody>
          <a:bodyPr/>
          <a:lstStyle/>
          <a:p>
            <a:pPr marL="0" indent="0">
              <a:lnSpc>
                <a:spcPts val="3000"/>
              </a:lnSpc>
            </a:pPr>
            <a:r>
              <a:rPr lang="pl-PL" altLang="de-DE" sz="2000"/>
              <a:t>Recently, the notion of function is defined as follows: </a:t>
            </a:r>
            <a:r>
              <a:rPr lang="de-DE" altLang="de-DE" sz="2000"/>
              <a:t>it is </a:t>
            </a:r>
            <a:r>
              <a:rPr lang="pl-PL" altLang="de-DE" sz="2000"/>
              <a:t>a continuant which typically has a bearer B which is a continuant and a realization R which is a process</a:t>
            </a:r>
            <a:r>
              <a:rPr lang="de-DE" altLang="de-DE" sz="2000"/>
              <a:t>.</a:t>
            </a:r>
            <a:endParaRPr lang="pl-PL" altLang="de-DE" sz="2000"/>
          </a:p>
          <a:p>
            <a:pPr marL="457200" lvl="1" indent="0"/>
            <a:endParaRPr lang="de-DE" altLang="de-DE" sz="1800"/>
          </a:p>
          <a:p>
            <a:pPr marL="457200" lvl="1" indent="0"/>
            <a:r>
              <a:rPr lang="pl-PL" altLang="de-DE" sz="1800"/>
              <a:t>Function: to pump blood</a:t>
            </a:r>
          </a:p>
          <a:p>
            <a:pPr marL="457200" lvl="1" indent="0"/>
            <a:r>
              <a:rPr lang="pl-PL" altLang="de-DE" sz="1800"/>
              <a:t>Bearer: heart</a:t>
            </a:r>
          </a:p>
          <a:p>
            <a:pPr marL="457200" lvl="1" indent="0"/>
            <a:r>
              <a:rPr lang="pl-PL" altLang="de-DE" sz="1800"/>
              <a:t>Realization: the process of blood being pumped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l-PL" altLang="de-DE"/>
              <a:t>  </a:t>
            </a:r>
          </a:p>
        </p:txBody>
      </p:sp>
      <p:sp>
        <p:nvSpPr>
          <p:cNvPr id="146437" name="Text Box 5">
            <a:extLst>
              <a:ext uri="{FF2B5EF4-FFF2-40B4-BE49-F238E27FC236}">
                <a16:creationId xmlns:a16="http://schemas.microsoft.com/office/drawing/2014/main" id="{0CB0C9DE-FF3B-ED07-0CF4-EB6A26D51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3429000"/>
            <a:ext cx="5440089" cy="2554545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l-PL" altLang="de-DE" sz="2000" b="1" dirty="0">
                <a:solidFill>
                  <a:srgbClr val="000000"/>
                </a:solidFill>
                <a:latin typeface="Arial" panose="020B0604020202020204" pitchFamily="34" charset="0"/>
              </a:rPr>
              <a:t>But what about…?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de-DE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l-PL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r>
              <a:rPr lang="pl-PL" altLang="de-DE" sz="2000" i="1" dirty="0">
                <a:solidFill>
                  <a:srgbClr val="000000"/>
                </a:solidFill>
                <a:latin typeface="Arial" panose="020B0604020202020204" pitchFamily="34" charset="0"/>
              </a:rPr>
              <a:t>artificial hearts</a:t>
            </a:r>
            <a:r>
              <a:rPr lang="pl-PL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 – function is the same but the bearer differs?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de-DE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l-PL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r>
              <a:rPr lang="pl-PL" altLang="de-DE" sz="2000" i="1" dirty="0">
                <a:solidFill>
                  <a:srgbClr val="000000"/>
                </a:solidFill>
                <a:latin typeface="Arial" panose="020B0604020202020204" pitchFamily="34" charset="0"/>
              </a:rPr>
              <a:t>passive functions</a:t>
            </a:r>
            <a:r>
              <a:rPr lang="pl-PL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 realizable not by a processes but by presentials e.g. function of a c</a:t>
            </a:r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pl-PL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ameleon’s covering: </a:t>
            </a:r>
            <a:r>
              <a:rPr lang="pl-PL" altLang="de-DE" sz="2000" i="1" dirty="0">
                <a:solidFill>
                  <a:srgbClr val="000000"/>
                </a:solidFill>
                <a:latin typeface="Arial" panose="020B0604020202020204" pitchFamily="34" charset="0"/>
              </a:rPr>
              <a:t>to cam</a:t>
            </a:r>
            <a:r>
              <a:rPr lang="en-GB" altLang="de-DE" sz="2000" i="1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pl-PL" altLang="de-DE" sz="2000" i="1" dirty="0">
                <a:solidFill>
                  <a:srgbClr val="000000"/>
                </a:solidFill>
                <a:latin typeface="Arial" panose="020B0604020202020204" pitchFamily="34" charset="0"/>
              </a:rPr>
              <a:t>uflage</a:t>
            </a:r>
            <a:r>
              <a:rPr lang="pl-PL" altLang="de-DE" sz="20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170DD12B-1744-5D38-F706-5607046503DA}"/>
              </a:ext>
            </a:extLst>
          </p:cNvPr>
          <p:cNvGrpSpPr>
            <a:grpSpLocks/>
          </p:cNvGrpSpPr>
          <p:nvPr/>
        </p:nvGrpSpPr>
        <p:grpSpPr bwMode="auto">
          <a:xfrm>
            <a:off x="6877050" y="4797425"/>
            <a:ext cx="1798638" cy="1355725"/>
            <a:chOff x="4286" y="2704"/>
            <a:chExt cx="1133" cy="854"/>
          </a:xfrm>
        </p:grpSpPr>
        <p:pic>
          <p:nvPicPr>
            <p:cNvPr id="63500" name="Picture 4">
              <a:extLst>
                <a:ext uri="{FF2B5EF4-FFF2-40B4-BE49-F238E27FC236}">
                  <a16:creationId xmlns:a16="http://schemas.microsoft.com/office/drawing/2014/main" id="{9ADA0AC4-102C-8ECE-4886-795EBCBB85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2704"/>
              <a:ext cx="1134" cy="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63501" name="Text Box 5">
              <a:extLst>
                <a:ext uri="{FF2B5EF4-FFF2-40B4-BE49-F238E27FC236}">
                  <a16:creationId xmlns:a16="http://schemas.microsoft.com/office/drawing/2014/main" id="{1DD922E0-69BE-E4A0-84A0-31163C4F4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6" y="2704"/>
              <a:ext cx="1134" cy="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59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>
                <a:lnSpc>
                  <a:spcPct val="59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>
                <a:lnSpc>
                  <a:spcPct val="59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25649D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>
                <a:lnSpc>
                  <a:spcPct val="59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>
                <a:lnSpc>
                  <a:spcPct val="59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50000"/>
                </a:lnSpc>
                <a:spcBef>
                  <a:spcPct val="0"/>
                </a:spcBef>
              </a:pPr>
              <a:endParaRPr lang="de-DE" altLang="de-DE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0C9E17C5-8DE2-C5A9-E4DF-2132608BD07C}"/>
              </a:ext>
            </a:extLst>
          </p:cNvPr>
          <p:cNvGrpSpPr>
            <a:grpSpLocks/>
          </p:cNvGrpSpPr>
          <p:nvPr/>
        </p:nvGrpSpPr>
        <p:grpSpPr bwMode="auto">
          <a:xfrm>
            <a:off x="8061325" y="2997200"/>
            <a:ext cx="1082675" cy="1150938"/>
            <a:chOff x="4942" y="1616"/>
            <a:chExt cx="817" cy="861"/>
          </a:xfrm>
        </p:grpSpPr>
        <p:pic>
          <p:nvPicPr>
            <p:cNvPr id="63498" name="Picture 8">
              <a:extLst>
                <a:ext uri="{FF2B5EF4-FFF2-40B4-BE49-F238E27FC236}">
                  <a16:creationId xmlns:a16="http://schemas.microsoft.com/office/drawing/2014/main" id="{8D0CC450-8297-E4A4-EAFF-536E8BF2C5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2" y="1616"/>
              <a:ext cx="818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63499" name="Text Box 9">
              <a:extLst>
                <a:ext uri="{FF2B5EF4-FFF2-40B4-BE49-F238E27FC236}">
                  <a16:creationId xmlns:a16="http://schemas.microsoft.com/office/drawing/2014/main" id="{E1D6DE13-192B-A9F4-C981-0D6917D61E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2" y="1616"/>
              <a:ext cx="818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59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>
                <a:lnSpc>
                  <a:spcPct val="59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>
                <a:lnSpc>
                  <a:spcPct val="59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25649D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>
                <a:lnSpc>
                  <a:spcPct val="59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>
                <a:lnSpc>
                  <a:spcPct val="59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50000"/>
                </a:lnSpc>
                <a:spcBef>
                  <a:spcPct val="0"/>
                </a:spcBef>
              </a:pPr>
              <a:endParaRPr lang="de-DE" altLang="de-DE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63496" name="Picture 10">
            <a:extLst>
              <a:ext uri="{FF2B5EF4-FFF2-40B4-BE49-F238E27FC236}">
                <a16:creationId xmlns:a16="http://schemas.microsoft.com/office/drawing/2014/main" id="{09C08AA8-B01C-C40E-AB30-FC6E5424F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781300"/>
            <a:ext cx="97155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6449" name="Text Box 12">
            <a:extLst>
              <a:ext uri="{FF2B5EF4-FFF2-40B4-BE49-F238E27FC236}">
                <a16:creationId xmlns:a16="http://schemas.microsoft.com/office/drawing/2014/main" id="{34561147-B863-922A-149D-43BB458DC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3213100"/>
            <a:ext cx="71913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59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lnSpc>
                <a:spcPct val="59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25649D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lnSpc>
                <a:spcPct val="59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59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3D595B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0"/>
              </a:spcBef>
            </a:pPr>
            <a:r>
              <a:rPr lang="pl-PL" altLang="de-DE" sz="3600" b="1">
                <a:solidFill>
                  <a:srgbClr val="CCCCFF"/>
                </a:solidFill>
                <a:latin typeface="Times New Roman" panose="02020603050405020304" pitchFamily="18" charset="0"/>
              </a:rPr>
              <a:t>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 animBg="1"/>
      <p:bldP spid="14644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7EE64D2A-CA1F-18AA-6BB6-AAD435C75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de-DE"/>
              <a:t>Ontological Modeling Issues</a:t>
            </a:r>
            <a:r>
              <a:rPr lang="de-DE" altLang="de-DE"/>
              <a:t> 2</a:t>
            </a:r>
            <a:r>
              <a:rPr lang="pl-PL" altLang="de-DE"/>
              <a:t>: </a:t>
            </a:r>
            <a:br>
              <a:rPr lang="de-DE" altLang="de-DE"/>
            </a:br>
            <a:br>
              <a:rPr lang="pl-PL" altLang="de-DE"/>
            </a:br>
            <a:r>
              <a:rPr lang="pl-PL" altLang="de-DE"/>
              <a:t>Processes and Objects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26AA96A6-F0D1-3DED-083A-D48128D27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6408737" cy="4608512"/>
          </a:xfrm>
        </p:spPr>
        <p:txBody>
          <a:bodyPr/>
          <a:lstStyle/>
          <a:p>
            <a:pPr>
              <a:lnSpc>
                <a:spcPts val="2400"/>
              </a:lnSpc>
              <a:buFont typeface="Wingdings" panose="05000000000000000000" pitchFamily="2" charset="2"/>
              <a:buNone/>
            </a:pPr>
            <a:r>
              <a:rPr lang="de-DE" altLang="de-DE"/>
              <a:t>A</a:t>
            </a:r>
            <a:r>
              <a:rPr lang="pl-PL" altLang="de-DE"/>
              <a:t>mbiguity of understanding</a:t>
            </a:r>
            <a:r>
              <a:rPr lang="de-DE" altLang="de-DE"/>
              <a:t> of</a:t>
            </a:r>
            <a:r>
              <a:rPr lang="pl-PL" altLang="de-DE"/>
              <a:t> </a:t>
            </a:r>
            <a:r>
              <a:rPr lang="de-DE" altLang="de-DE"/>
              <a:t>the</a:t>
            </a:r>
            <a:r>
              <a:rPr lang="pl-PL" altLang="de-DE"/>
              <a:t> concept of  cell C:</a:t>
            </a:r>
            <a:endParaRPr lang="de-DE" altLang="de-DE"/>
          </a:p>
          <a:p>
            <a:pPr>
              <a:lnSpc>
                <a:spcPts val="2000"/>
              </a:lnSpc>
            </a:pPr>
            <a:endParaRPr lang="de-DE" altLang="de-DE"/>
          </a:p>
          <a:p>
            <a:pPr>
              <a:lnSpc>
                <a:spcPts val="2400"/>
              </a:lnSpc>
            </a:pPr>
            <a:r>
              <a:rPr lang="pl-PL" altLang="de-DE"/>
              <a:t>C is a process running from t1 to t2 having </a:t>
            </a:r>
            <a:r>
              <a:rPr lang="de-DE" altLang="de-DE"/>
              <a:t>a</a:t>
            </a:r>
            <a:r>
              <a:rPr lang="pl-PL" altLang="de-DE"/>
              <a:t> dynamics (geneological tree) </a:t>
            </a:r>
          </a:p>
          <a:p>
            <a:pPr>
              <a:lnSpc>
                <a:spcPts val="2000"/>
              </a:lnSpc>
            </a:pPr>
            <a:endParaRPr lang="de-DE" altLang="de-DE"/>
          </a:p>
          <a:p>
            <a:pPr>
              <a:lnSpc>
                <a:spcPts val="2500"/>
              </a:lnSpc>
            </a:pPr>
            <a:r>
              <a:rPr lang="pl-PL" altLang="de-DE"/>
              <a:t>C  is an object at </a:t>
            </a:r>
            <a:r>
              <a:rPr lang="de-DE" altLang="de-DE"/>
              <a:t>time-point </a:t>
            </a:r>
            <a:r>
              <a:rPr lang="pl-PL" altLang="de-DE"/>
              <a:t>t characterized </a:t>
            </a:r>
            <a:r>
              <a:rPr lang="de-DE" altLang="de-DE"/>
              <a:t>by</a:t>
            </a:r>
            <a:r>
              <a:rPr lang="pl-PL" altLang="de-DE"/>
              <a:t> shape, size, position</a:t>
            </a:r>
            <a:r>
              <a:rPr lang="de-DE" altLang="de-DE"/>
              <a:t>,…</a:t>
            </a:r>
            <a:r>
              <a:rPr lang="pl-PL" altLang="de-DE"/>
              <a:t> </a:t>
            </a:r>
            <a:endParaRPr lang="de-DE" altLang="de-DE"/>
          </a:p>
          <a:p>
            <a:pPr>
              <a:lnSpc>
                <a:spcPts val="2000"/>
              </a:lnSpc>
            </a:pPr>
            <a:endParaRPr lang="de-DE" altLang="de-DE"/>
          </a:p>
          <a:p>
            <a:pPr>
              <a:lnSpc>
                <a:spcPts val="2500"/>
              </a:lnSpc>
            </a:pPr>
            <a:r>
              <a:rPr lang="pl-PL" altLang="de-DE"/>
              <a:t>C is a</a:t>
            </a:r>
            <a:r>
              <a:rPr lang="de-DE" altLang="de-DE"/>
              <a:t> persisting entity</a:t>
            </a:r>
            <a:r>
              <a:rPr lang="pl-PL" altLang="de-DE"/>
              <a:t> which is identic</a:t>
            </a:r>
            <a:r>
              <a:rPr lang="de-DE" altLang="de-DE"/>
              <a:t>a</a:t>
            </a:r>
            <a:r>
              <a:rPr lang="pl-PL" altLang="de-DE"/>
              <a:t>l through </a:t>
            </a:r>
            <a:r>
              <a:rPr lang="de-DE" altLang="de-DE"/>
              <a:t> </a:t>
            </a:r>
            <a:r>
              <a:rPr lang="pl-PL" altLang="de-DE"/>
              <a:t>time and may die, divide,</a:t>
            </a:r>
            <a:r>
              <a:rPr lang="de-DE" altLang="de-DE"/>
              <a:t> move,…</a:t>
            </a:r>
            <a:r>
              <a:rPr lang="pl-PL" altLang="de-DE"/>
              <a:t> </a:t>
            </a:r>
          </a:p>
          <a:p>
            <a:endParaRPr lang="de-DE" altLang="de-DE"/>
          </a:p>
          <a:p>
            <a:endParaRPr lang="pl-PL" altLang="de-DE"/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109C6768-2A80-DF30-CC1A-A0C609675E03}"/>
              </a:ext>
            </a:extLst>
          </p:cNvPr>
          <p:cNvGrpSpPr>
            <a:grpSpLocks/>
          </p:cNvGrpSpPr>
          <p:nvPr/>
        </p:nvGrpSpPr>
        <p:grpSpPr bwMode="auto">
          <a:xfrm>
            <a:off x="6372225" y="2276475"/>
            <a:ext cx="2543175" cy="1928813"/>
            <a:chOff x="3870" y="2340"/>
            <a:chExt cx="1602" cy="1215"/>
          </a:xfrm>
        </p:grpSpPr>
        <p:pic>
          <p:nvPicPr>
            <p:cNvPr id="64530" name="Picture 7">
              <a:extLst>
                <a:ext uri="{FF2B5EF4-FFF2-40B4-BE49-F238E27FC236}">
                  <a16:creationId xmlns:a16="http://schemas.microsoft.com/office/drawing/2014/main" id="{B87008C1-D4B7-0D11-E55F-EDA809387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0" y="2340"/>
              <a:ext cx="1603" cy="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64531" name="Text Box 8">
              <a:extLst>
                <a:ext uri="{FF2B5EF4-FFF2-40B4-BE49-F238E27FC236}">
                  <a16:creationId xmlns:a16="http://schemas.microsoft.com/office/drawing/2014/main" id="{FFE64B6C-3986-9D34-EAB1-199AA6BFF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0" y="2340"/>
              <a:ext cx="1603" cy="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59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>
                <a:lnSpc>
                  <a:spcPct val="59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>
                <a:lnSpc>
                  <a:spcPct val="59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25649D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>
                <a:lnSpc>
                  <a:spcPct val="59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>
                <a:lnSpc>
                  <a:spcPct val="59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50000"/>
                </a:lnSpc>
                <a:spcBef>
                  <a:spcPct val="0"/>
                </a:spcBef>
              </a:pPr>
              <a:endParaRPr lang="de-DE" altLang="de-DE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">
            <a:extLst>
              <a:ext uri="{FF2B5EF4-FFF2-40B4-BE49-F238E27FC236}">
                <a16:creationId xmlns:a16="http://schemas.microsoft.com/office/drawing/2014/main" id="{D0D0C22D-B033-24C1-5A22-593601E26932}"/>
              </a:ext>
            </a:extLst>
          </p:cNvPr>
          <p:cNvGrpSpPr>
            <a:grpSpLocks/>
          </p:cNvGrpSpPr>
          <p:nvPr/>
        </p:nvGrpSpPr>
        <p:grpSpPr bwMode="auto">
          <a:xfrm>
            <a:off x="6877050" y="4508500"/>
            <a:ext cx="935038" cy="719138"/>
            <a:chOff x="4410" y="1440"/>
            <a:chExt cx="725" cy="659"/>
          </a:xfrm>
        </p:grpSpPr>
        <p:pic>
          <p:nvPicPr>
            <p:cNvPr id="64528" name="Picture 4">
              <a:extLst>
                <a:ext uri="{FF2B5EF4-FFF2-40B4-BE49-F238E27FC236}">
                  <a16:creationId xmlns:a16="http://schemas.microsoft.com/office/drawing/2014/main" id="{E0D09F55-6FDD-8F7B-E5D1-866C3090EA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0" y="1440"/>
              <a:ext cx="726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64529" name="Text Box 5">
              <a:extLst>
                <a:ext uri="{FF2B5EF4-FFF2-40B4-BE49-F238E27FC236}">
                  <a16:creationId xmlns:a16="http://schemas.microsoft.com/office/drawing/2014/main" id="{F48D7C77-4F77-1BD7-C4C1-FF7666F9DA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0" y="1440"/>
              <a:ext cx="726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59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>
                <a:lnSpc>
                  <a:spcPct val="59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>
                <a:lnSpc>
                  <a:spcPct val="59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25649D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>
                <a:lnSpc>
                  <a:spcPct val="59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>
                <a:lnSpc>
                  <a:spcPct val="59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50000"/>
                </a:lnSpc>
                <a:spcBef>
                  <a:spcPct val="0"/>
                </a:spcBef>
              </a:pPr>
              <a:endParaRPr lang="de-DE" altLang="de-DE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F26EF3-72A4-9B72-346D-FD003EE0A76F}"/>
              </a:ext>
            </a:extLst>
          </p:cNvPr>
          <p:cNvGrpSpPr>
            <a:grpSpLocks/>
          </p:cNvGrpSpPr>
          <p:nvPr/>
        </p:nvGrpSpPr>
        <p:grpSpPr bwMode="auto">
          <a:xfrm>
            <a:off x="7812088" y="4508500"/>
            <a:ext cx="935037" cy="719138"/>
            <a:chOff x="4410" y="1440"/>
            <a:chExt cx="725" cy="659"/>
          </a:xfrm>
        </p:grpSpPr>
        <p:pic>
          <p:nvPicPr>
            <p:cNvPr id="64526" name="Picture 4">
              <a:extLst>
                <a:ext uri="{FF2B5EF4-FFF2-40B4-BE49-F238E27FC236}">
                  <a16:creationId xmlns:a16="http://schemas.microsoft.com/office/drawing/2014/main" id="{6CB6EEB0-AEB7-8847-2D50-D73ED3DEF0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0" y="1440"/>
              <a:ext cx="726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64527" name="Text Box 5">
              <a:extLst>
                <a:ext uri="{FF2B5EF4-FFF2-40B4-BE49-F238E27FC236}">
                  <a16:creationId xmlns:a16="http://schemas.microsoft.com/office/drawing/2014/main" id="{6BDF35D5-D182-267C-BEF9-70BB7105AF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0" y="1440"/>
              <a:ext cx="726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59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>
                  <a:solidFill>
                    <a:srgbClr val="000000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>
                <a:lnSpc>
                  <a:spcPct val="59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000000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>
                <a:lnSpc>
                  <a:spcPct val="59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>
                  <a:solidFill>
                    <a:srgbClr val="25649D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>
                <a:lnSpc>
                  <a:spcPct val="59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>
                <a:lnSpc>
                  <a:spcPct val="59000"/>
                </a:lnSpc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59000"/>
                </a:lnSpc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rgbClr val="3D595B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defTabSz="914400" eaLnBrk="1" hangingPunct="1">
                <a:lnSpc>
                  <a:spcPct val="50000"/>
                </a:lnSpc>
                <a:spcBef>
                  <a:spcPct val="0"/>
                </a:spcBef>
              </a:pPr>
              <a:endParaRPr lang="de-DE" altLang="de-DE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47469" name="AutoShape 13">
            <a:extLst>
              <a:ext uri="{FF2B5EF4-FFF2-40B4-BE49-F238E27FC236}">
                <a16:creationId xmlns:a16="http://schemas.microsoft.com/office/drawing/2014/main" id="{AD7B2886-2AAA-80FB-8B3D-C532AB44D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3716338"/>
            <a:ext cx="71437" cy="73025"/>
          </a:xfrm>
          <a:prstGeom prst="flowChartConnector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7470" name="AutoShape 14">
            <a:extLst>
              <a:ext uri="{FF2B5EF4-FFF2-40B4-BE49-F238E27FC236}">
                <a16:creationId xmlns:a16="http://schemas.microsoft.com/office/drawing/2014/main" id="{84242A49-93EA-7904-8F22-2731600EB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3716338"/>
            <a:ext cx="71437" cy="73025"/>
          </a:xfrm>
          <a:prstGeom prst="flowChartConnector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7471" name="Line 9">
            <a:extLst>
              <a:ext uri="{FF2B5EF4-FFF2-40B4-BE49-F238E27FC236}">
                <a16:creationId xmlns:a16="http://schemas.microsoft.com/office/drawing/2014/main" id="{2157B608-5DF9-9CC4-4A70-6031459A6D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80288" y="3787775"/>
            <a:ext cx="215900" cy="720725"/>
          </a:xfrm>
          <a:prstGeom prst="line">
            <a:avLst/>
          </a:prstGeom>
          <a:noFill/>
          <a:ln w="6048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7472" name="Line 9">
            <a:extLst>
              <a:ext uri="{FF2B5EF4-FFF2-40B4-BE49-F238E27FC236}">
                <a16:creationId xmlns:a16="http://schemas.microsoft.com/office/drawing/2014/main" id="{F0A4FE6E-EF47-DFE2-7C68-EE9DA056E8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172450" y="3789363"/>
            <a:ext cx="71438" cy="647700"/>
          </a:xfrm>
          <a:prstGeom prst="line">
            <a:avLst/>
          </a:prstGeom>
          <a:noFill/>
          <a:ln w="6048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7473" name="Text Box 17">
            <a:extLst>
              <a:ext uri="{FF2B5EF4-FFF2-40B4-BE49-F238E27FC236}">
                <a16:creationId xmlns:a16="http://schemas.microsoft.com/office/drawing/2014/main" id="{72E82D32-100F-C3CD-AC03-8F281D38C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5876925"/>
            <a:ext cx="13049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pl-PL" altLang="de-DE">
                <a:solidFill>
                  <a:schemeClr val="tx1"/>
                </a:solidFill>
                <a:latin typeface="Arial" panose="020B0604020202020204" pitchFamily="34" charset="0"/>
              </a:rPr>
              <a:t>Cell(C2)</a:t>
            </a:r>
          </a:p>
        </p:txBody>
      </p:sp>
      <p:sp>
        <p:nvSpPr>
          <p:cNvPr id="147474" name="Line 9">
            <a:extLst>
              <a:ext uri="{FF2B5EF4-FFF2-40B4-BE49-F238E27FC236}">
                <a16:creationId xmlns:a16="http://schemas.microsoft.com/office/drawing/2014/main" id="{9812932A-6FBD-DB69-F50C-FE1C20A158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27988" y="5229225"/>
            <a:ext cx="215900" cy="576263"/>
          </a:xfrm>
          <a:prstGeom prst="line">
            <a:avLst/>
          </a:prstGeom>
          <a:noFill/>
          <a:ln w="6048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7475" name="Line 9">
            <a:extLst>
              <a:ext uri="{FF2B5EF4-FFF2-40B4-BE49-F238E27FC236}">
                <a16:creationId xmlns:a16="http://schemas.microsoft.com/office/drawing/2014/main" id="{B4BA4788-91AA-64FF-ABCD-106DF5D26A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80288" y="5229225"/>
            <a:ext cx="144462" cy="649288"/>
          </a:xfrm>
          <a:prstGeom prst="line">
            <a:avLst/>
          </a:prstGeom>
          <a:noFill/>
          <a:ln w="6048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9" grpId="0" animBg="1"/>
      <p:bldP spid="147470" grpId="0" animBg="1"/>
      <p:bldP spid="14747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>
            <a:extLst>
              <a:ext uri="{FF2B5EF4-FFF2-40B4-BE49-F238E27FC236}">
                <a16:creationId xmlns:a16="http://schemas.microsoft.com/office/drawing/2014/main" id="{4546228D-8FBA-0392-8F2C-42455B6AF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15875"/>
            <a:ext cx="8302625" cy="1860550"/>
          </a:xfrm>
        </p:spPr>
        <p:txBody>
          <a:bodyPr/>
          <a:lstStyle/>
          <a:p>
            <a:pPr eaLnBrk="1" hangingPunct="1">
              <a:lnSpc>
                <a:spcPct val="108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6000"/>
              <a:t>End</a:t>
            </a: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70BEE0EF-75B2-6AF1-CA44-09EDAE706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74025" cy="4727575"/>
          </a:xfrm>
        </p:spPr>
        <p:txBody>
          <a:bodyPr/>
          <a:lstStyle/>
          <a:p>
            <a:pPr eaLnBrk="1" hangingPunct="1">
              <a:lnSpc>
                <a:spcPct val="108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/>
          </a:p>
          <a:p>
            <a:pPr eaLnBrk="1" hangingPunct="1">
              <a:lnSpc>
                <a:spcPct val="108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/>
          </a:p>
          <a:p>
            <a:pPr eaLnBrk="1" hangingPunct="1">
              <a:lnSpc>
                <a:spcPct val="108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/>
          </a:p>
          <a:p>
            <a:pPr eaLnBrk="1" hangingPunct="1">
              <a:lnSpc>
                <a:spcPct val="108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/>
          </a:p>
          <a:p>
            <a:pPr algn="ctr" eaLnBrk="1" hangingPunct="1">
              <a:lnSpc>
                <a:spcPct val="108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4400"/>
              <a:t>Thank you!</a:t>
            </a:r>
          </a:p>
          <a:p>
            <a:pPr eaLnBrk="1" hangingPunct="1">
              <a:lnSpc>
                <a:spcPct val="108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 sz="4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3B0123AC-7C42-AD0D-E2DA-D2EF80D507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2938" y="714375"/>
            <a:ext cx="7772400" cy="742950"/>
          </a:xfrm>
        </p:spPr>
        <p:txBody>
          <a:bodyPr/>
          <a:lstStyle/>
          <a:p>
            <a:r>
              <a:rPr lang="de-DE" altLang="de-DE"/>
              <a:t>Ontology as Science 3 </a:t>
            </a:r>
          </a:p>
        </p:txBody>
      </p:sp>
      <p:sp>
        <p:nvSpPr>
          <p:cNvPr id="9219" name="Untertitel 2">
            <a:extLst>
              <a:ext uri="{FF2B5EF4-FFF2-40B4-BE49-F238E27FC236}">
                <a16:creationId xmlns:a16="http://schemas.microsoft.com/office/drawing/2014/main" id="{6C4798E3-1477-E8D1-D271-83269A3D51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85813" y="1928813"/>
            <a:ext cx="7929562" cy="4214812"/>
          </a:xfrm>
        </p:spPr>
        <p:txBody>
          <a:bodyPr/>
          <a:lstStyle/>
          <a:p>
            <a:pPr algn="l"/>
            <a:r>
              <a:rPr lang="de-DE" altLang="de-DE"/>
              <a:t>                     Interdisciplinary Relations</a:t>
            </a:r>
          </a:p>
        </p:txBody>
      </p:sp>
      <p:sp>
        <p:nvSpPr>
          <p:cNvPr id="9220" name="Rechteck 5">
            <a:extLst>
              <a:ext uri="{FF2B5EF4-FFF2-40B4-BE49-F238E27FC236}">
                <a16:creationId xmlns:a16="http://schemas.microsoft.com/office/drawing/2014/main" id="{201D3E97-331F-FF63-C229-BDB67140F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2928938"/>
            <a:ext cx="1714500" cy="5000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>
              <a:solidFill>
                <a:schemeClr val="tx1"/>
              </a:solidFill>
            </a:endParaRPr>
          </a:p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>
                <a:solidFill>
                  <a:schemeClr val="tx1"/>
                </a:solidFill>
              </a:rPr>
              <a:t>Philosophy</a:t>
            </a:r>
          </a:p>
        </p:txBody>
      </p:sp>
      <p:sp>
        <p:nvSpPr>
          <p:cNvPr id="9221" name="Rechteck 6">
            <a:extLst>
              <a:ext uri="{FF2B5EF4-FFF2-40B4-BE49-F238E27FC236}">
                <a16:creationId xmlns:a16="http://schemas.microsoft.com/office/drawing/2014/main" id="{93BB77C9-EA09-4037-18FE-9470EDF17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3000375"/>
            <a:ext cx="1143000" cy="5000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>
              <a:solidFill>
                <a:schemeClr val="tx1"/>
              </a:solidFill>
            </a:endParaRPr>
          </a:p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>
                <a:solidFill>
                  <a:schemeClr val="tx1"/>
                </a:solidFill>
              </a:rPr>
              <a:t>Logic</a:t>
            </a:r>
          </a:p>
        </p:txBody>
      </p:sp>
      <p:sp>
        <p:nvSpPr>
          <p:cNvPr id="9222" name="Rechteck 7">
            <a:extLst>
              <a:ext uri="{FF2B5EF4-FFF2-40B4-BE49-F238E27FC236}">
                <a16:creationId xmlns:a16="http://schemas.microsoft.com/office/drawing/2014/main" id="{BA575B95-745F-797B-38CC-B69D426F5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2643188"/>
            <a:ext cx="2500313" cy="8572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>
              <a:solidFill>
                <a:schemeClr val="tx1"/>
              </a:solidFill>
            </a:endParaRPr>
          </a:p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>
                <a:solidFill>
                  <a:schemeClr val="tx1"/>
                </a:solidFill>
              </a:rPr>
              <a:t>Artif. Intelligence</a:t>
            </a:r>
          </a:p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>
              <a:solidFill>
                <a:schemeClr val="tx1"/>
              </a:solidFill>
            </a:endParaRPr>
          </a:p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>
                <a:solidFill>
                  <a:schemeClr val="tx1"/>
                </a:solidFill>
              </a:rPr>
              <a:t>Computer Science</a:t>
            </a:r>
          </a:p>
        </p:txBody>
      </p:sp>
      <p:sp>
        <p:nvSpPr>
          <p:cNvPr id="9223" name="Rechteck 8">
            <a:extLst>
              <a:ext uri="{FF2B5EF4-FFF2-40B4-BE49-F238E27FC236}">
                <a16:creationId xmlns:a16="http://schemas.microsoft.com/office/drawing/2014/main" id="{8D2572CC-B56A-8EAA-C754-9A47E3BD1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688" y="3000375"/>
            <a:ext cx="1643062" cy="5715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>
              <a:solidFill>
                <a:schemeClr val="tx1"/>
              </a:solidFill>
            </a:endParaRPr>
          </a:p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>
                <a:solidFill>
                  <a:schemeClr val="tx1"/>
                </a:solidFill>
              </a:rPr>
              <a:t>Linguistics</a:t>
            </a:r>
          </a:p>
        </p:txBody>
      </p:sp>
      <p:sp>
        <p:nvSpPr>
          <p:cNvPr id="9224" name="Rechteck 9">
            <a:extLst>
              <a:ext uri="{FF2B5EF4-FFF2-40B4-BE49-F238E27FC236}">
                <a16:creationId xmlns:a16="http://schemas.microsoft.com/office/drawing/2014/main" id="{AF1142E7-0040-2236-37C3-0BD9E6F97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4643438"/>
            <a:ext cx="2714625" cy="5000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de-DE" altLang="de-DE">
                <a:solidFill>
                  <a:schemeClr val="tx1"/>
                </a:solidFill>
              </a:rPr>
              <a:t>Formal Ontology</a:t>
            </a:r>
          </a:p>
        </p:txBody>
      </p:sp>
      <p:cxnSp>
        <p:nvCxnSpPr>
          <p:cNvPr id="9225" name="Gerade Verbindung mit Pfeil 11">
            <a:extLst>
              <a:ext uri="{FF2B5EF4-FFF2-40B4-BE49-F238E27FC236}">
                <a16:creationId xmlns:a16="http://schemas.microsoft.com/office/drawing/2014/main" id="{6FC7F0DD-DC02-C69B-7FF1-4237169BEA7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143125" y="2928938"/>
            <a:ext cx="1143000" cy="2286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6" name="Gerade Verbindung mit Pfeil 13">
            <a:extLst>
              <a:ext uri="{FF2B5EF4-FFF2-40B4-BE49-F238E27FC236}">
                <a16:creationId xmlns:a16="http://schemas.microsoft.com/office/drawing/2014/main" id="{3D7EAC89-EE84-DCB8-8DE2-3B0DFAEA0AC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107532" y="3750469"/>
            <a:ext cx="1143000" cy="642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7" name="Gerade Verbindung mit Pfeil 15">
            <a:extLst>
              <a:ext uri="{FF2B5EF4-FFF2-40B4-BE49-F238E27FC236}">
                <a16:creationId xmlns:a16="http://schemas.microsoft.com/office/drawing/2014/main" id="{E5DA58BD-9C3C-EE82-76E7-2D61B89248B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161631" y="3482182"/>
            <a:ext cx="1071563" cy="12509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8" name="Gerade Verbindung mit Pfeil 17">
            <a:extLst>
              <a:ext uri="{FF2B5EF4-FFF2-40B4-BE49-F238E27FC236}">
                <a16:creationId xmlns:a16="http://schemas.microsoft.com/office/drawing/2014/main" id="{43275855-1A72-0CDD-784D-9BCD300D786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304631" y="2767807"/>
            <a:ext cx="1071563" cy="2679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98233292-4222-B988-220A-D30DC78C40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4375" y="785813"/>
            <a:ext cx="7772400" cy="785812"/>
          </a:xfrm>
        </p:spPr>
        <p:txBody>
          <a:bodyPr/>
          <a:lstStyle/>
          <a:p>
            <a:r>
              <a:rPr lang="de-DE" altLang="de-DE"/>
              <a:t>Ontology as Science (4)</a:t>
            </a:r>
          </a:p>
        </p:txBody>
      </p:sp>
      <p:sp>
        <p:nvSpPr>
          <p:cNvPr id="11267" name="Untertitel 2">
            <a:extLst>
              <a:ext uri="{FF2B5EF4-FFF2-40B4-BE49-F238E27FC236}">
                <a16:creationId xmlns:a16="http://schemas.microsoft.com/office/drawing/2014/main" id="{FDB8C318-92EF-AC59-75A6-A580ECFBF3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28688" y="1785938"/>
            <a:ext cx="7429500" cy="4429125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de-DE" altLang="de-DE" i="1"/>
              <a:t>Associations, Societies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IAOA (International Association of Ontology and its Applications, founded 2009)</a:t>
            </a:r>
          </a:p>
          <a:p>
            <a:pPr algn="l">
              <a:lnSpc>
                <a:spcPct val="100000"/>
              </a:lnSpc>
            </a:pPr>
            <a:r>
              <a:rPr lang="de-DE" altLang="de-DE" i="1"/>
              <a:t>Journals</a:t>
            </a:r>
            <a:r>
              <a:rPr lang="de-DE" altLang="de-DE"/>
              <a:t>: Applied Ontology, Axiomathes </a:t>
            </a:r>
          </a:p>
          <a:p>
            <a:pPr algn="l">
              <a:lnSpc>
                <a:spcPct val="100000"/>
              </a:lnSpc>
            </a:pPr>
            <a:r>
              <a:rPr lang="de-DE" altLang="de-DE" i="1"/>
              <a:t>Conferences: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FOIS (Formal Ontology for Information Systems)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2. OBML-Workshop (Ontologies in Biomedicine and Life Sciences) (9.-10.09.2010,Mannheim)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OBML-Fachgruppe, founded 2010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http://</a:t>
            </a:r>
          </a:p>
          <a:p>
            <a:pPr algn="l">
              <a:lnSpc>
                <a:spcPct val="100000"/>
              </a:lnSpc>
            </a:pPr>
            <a:endParaRPr lang="de-DE" altLang="de-DE"/>
          </a:p>
          <a:p>
            <a:pPr algn="l">
              <a:lnSpc>
                <a:spcPct val="100000"/>
              </a:lnSpc>
            </a:pPr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823D37-9176-F228-6344-5519664D92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  <p:sp>
        <p:nvSpPr>
          <p:cNvPr id="12291" name="Rectangle 1">
            <a:extLst>
              <a:ext uri="{FF2B5EF4-FFF2-40B4-BE49-F238E27FC236}">
                <a16:creationId xmlns:a16="http://schemas.microsoft.com/office/drawing/2014/main" id="{22438BA1-0CA5-D675-FE8C-BD5BF036C5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305800" cy="1371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Onto-Med </a:t>
            </a: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84467A4B-1600-9424-5B44-0C8D1646EE5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28800"/>
            <a:ext cx="7315200" cy="4519613"/>
          </a:xfrm>
        </p:spPr>
        <p:txBody>
          <a:bodyPr/>
          <a:lstStyle/>
          <a:p>
            <a:pPr marL="319088" indent="-319088" eaLnBrk="1" hangingPunct="1">
              <a:lnSpc>
                <a:spcPct val="100000"/>
              </a:lnSpc>
              <a:spcBef>
                <a:spcPts val="500"/>
              </a:spcBef>
              <a:tabLst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  <a:tab pos="9383713" algn="l"/>
              </a:tabLst>
            </a:pPr>
            <a:endParaRPr lang="de-DE" altLang="de-DE"/>
          </a:p>
          <a:p>
            <a:pPr marL="719138" lvl="1" indent="-193675" eaLnBrk="1" hangingPunct="1">
              <a:lnSpc>
                <a:spcPct val="100000"/>
              </a:lnSpc>
              <a:spcBef>
                <a:spcPts val="600"/>
              </a:spcBef>
              <a:buClr>
                <a:srgbClr val="25649D"/>
              </a:buClr>
              <a:buFont typeface="Wingdings" panose="05000000000000000000" pitchFamily="2" charset="2"/>
              <a:buChar char=""/>
              <a:tabLst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  <a:tab pos="9383713" algn="l"/>
              </a:tabLst>
            </a:pPr>
            <a:r>
              <a:rPr lang="de-DE" altLang="de-DE" sz="2400"/>
              <a:t>Foundations of Formal Ontology </a:t>
            </a:r>
          </a:p>
          <a:p>
            <a:pPr marL="719138" lvl="1" indent="-193675" eaLnBrk="1" hangingPunct="1">
              <a:lnSpc>
                <a:spcPct val="100000"/>
              </a:lnSpc>
              <a:spcBef>
                <a:spcPts val="600"/>
              </a:spcBef>
              <a:buClr>
                <a:srgbClr val="25649D"/>
              </a:buClr>
              <a:buFont typeface="Wingdings" panose="05000000000000000000" pitchFamily="2" charset="2"/>
              <a:buChar char=""/>
              <a:tabLst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  <a:tab pos="9383713" algn="l"/>
              </a:tabLst>
            </a:pPr>
            <a:r>
              <a:rPr lang="de-DE" altLang="de-DE" sz="2400"/>
              <a:t>Conceptual Tools for Development  and Integration of Ontologies </a:t>
            </a:r>
          </a:p>
          <a:p>
            <a:pPr marL="719138" lvl="1" indent="-193675" eaLnBrk="1" hangingPunct="1">
              <a:lnSpc>
                <a:spcPct val="100000"/>
              </a:lnSpc>
              <a:spcBef>
                <a:spcPts val="600"/>
              </a:spcBef>
              <a:buClr>
                <a:srgbClr val="25649D"/>
              </a:buClr>
              <a:buFont typeface="Wingdings" panose="05000000000000000000" pitchFamily="2" charset="2"/>
              <a:buChar char=""/>
              <a:tabLst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  <a:tab pos="9383713" algn="l"/>
              </a:tabLst>
            </a:pPr>
            <a:r>
              <a:rPr lang="de-DE" altLang="de-DE" sz="2400"/>
              <a:t>Domain-specific Ontologies, Core Ontologies </a:t>
            </a:r>
          </a:p>
          <a:p>
            <a:pPr marL="719138" lvl="1" indent="-193675" eaLnBrk="1" hangingPunct="1">
              <a:lnSpc>
                <a:spcPct val="100000"/>
              </a:lnSpc>
              <a:spcBef>
                <a:spcPts val="600"/>
              </a:spcBef>
              <a:buClr>
                <a:srgbClr val="25649D"/>
              </a:buClr>
              <a:buFont typeface="Wingdings" panose="05000000000000000000" pitchFamily="2" charset="2"/>
              <a:buChar char=""/>
              <a:tabLst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  <a:tab pos="9383713" algn="l"/>
              </a:tabLst>
            </a:pPr>
            <a:r>
              <a:rPr lang="de-DE" altLang="de-DE" sz="2400"/>
              <a:t>Computer-based Applications</a:t>
            </a:r>
          </a:p>
          <a:p>
            <a:pPr marL="319088" indent="-319088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  <a:tab pos="9383713" algn="l"/>
              </a:tabLst>
            </a:pPr>
            <a:endParaRPr lang="de-DE" altLang="de-DE"/>
          </a:p>
          <a:p>
            <a:pPr marL="319088" indent="-319088" eaLnBrk="1" hangingPunct="1">
              <a:lnSpc>
                <a:spcPct val="10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  <a:tab pos="9383713" algn="l"/>
              </a:tabLst>
            </a:pPr>
            <a:r>
              <a:rPr lang="de-DE" altLang="de-DE"/>
              <a:t>Contact</a:t>
            </a:r>
          </a:p>
          <a:p>
            <a:pPr marL="719138" lvl="1" indent="-193675" eaLnBrk="1" hangingPunct="1">
              <a:lnSpc>
                <a:spcPct val="100000"/>
              </a:lnSpc>
              <a:buClr>
                <a:srgbClr val="25649D"/>
              </a:buClr>
              <a:buFont typeface="Wingdings" panose="05000000000000000000" pitchFamily="2" charset="2"/>
              <a:buChar char=""/>
              <a:tabLst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  <a:tab pos="9383713" algn="l"/>
              </a:tabLst>
            </a:pPr>
            <a:r>
              <a:rPr lang="de-DE" altLang="de-DE"/>
              <a:t>heinrich.herre@imise.uni-leipzig.de</a:t>
            </a:r>
          </a:p>
          <a:p>
            <a:pPr marL="719138" lvl="1" indent="-193675" eaLnBrk="1" hangingPunct="1">
              <a:lnSpc>
                <a:spcPct val="100000"/>
              </a:lnSpc>
              <a:buClr>
                <a:srgbClr val="25649D"/>
              </a:buClr>
              <a:buFont typeface="Wingdings" panose="05000000000000000000" pitchFamily="2" charset="2"/>
              <a:buChar char=""/>
              <a:tabLst>
                <a:tab pos="847725" algn="l"/>
                <a:tab pos="1296988" algn="l"/>
                <a:tab pos="1746250" algn="l"/>
                <a:tab pos="2195513" algn="l"/>
                <a:tab pos="2644775" algn="l"/>
                <a:tab pos="3094038" algn="l"/>
                <a:tab pos="3543300" algn="l"/>
                <a:tab pos="3992563" algn="l"/>
                <a:tab pos="4441825" algn="l"/>
                <a:tab pos="4891088" algn="l"/>
                <a:tab pos="5340350" algn="l"/>
                <a:tab pos="5789613" algn="l"/>
                <a:tab pos="6238875" algn="l"/>
                <a:tab pos="6688138" algn="l"/>
                <a:tab pos="7137400" algn="l"/>
                <a:tab pos="7586663" algn="l"/>
                <a:tab pos="8035925" algn="l"/>
                <a:tab pos="8485188" algn="l"/>
                <a:tab pos="8934450" algn="l"/>
                <a:tab pos="9383713" algn="l"/>
              </a:tabLst>
            </a:pPr>
            <a:r>
              <a:rPr lang="de-DE" altLang="de-DE"/>
              <a:t>http://www.onto-med.de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CAED11-748C-61A5-698B-79783EECD6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D09682E4-6026-2770-04F2-04843D9DAE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305800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Ontologies 1</a:t>
            </a: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1F672733-CA94-FFFA-EB3F-D72BD59B19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077200" cy="4727575"/>
          </a:xfrm>
        </p:spPr>
        <p:txBody>
          <a:bodyPr/>
          <a:lstStyle/>
          <a:p>
            <a:pPr marL="319088" indent="-319088" eaLnBrk="1" hangingPunct="1">
              <a:lnSpc>
                <a:spcPct val="100000"/>
              </a:lnSpc>
              <a:spcBef>
                <a:spcPts val="700"/>
              </a:spcBef>
              <a:buClr>
                <a:srgbClr val="25649D"/>
              </a:buClr>
              <a:buSzPct val="70000"/>
              <a:buFont typeface="Wingdings" panose="05000000000000000000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 sz="2800"/>
              <a:t>Basic Distinction: </a:t>
            </a:r>
            <a:r>
              <a:rPr lang="de-DE" altLang="de-DE" sz="2800" i="1"/>
              <a:t>Category, Set, Individual</a:t>
            </a:r>
          </a:p>
          <a:p>
            <a:pPr marL="319088" indent="-319088" eaLnBrk="1" hangingPunct="1">
              <a:lnSpc>
                <a:spcPct val="100000"/>
              </a:lnSpc>
              <a:spcBef>
                <a:spcPts val="700"/>
              </a:spcBef>
              <a:buClr>
                <a:srgbClr val="25649D"/>
              </a:buClr>
              <a:buSzPct val="7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DE" altLang="de-DE" sz="2800" i="1"/>
          </a:p>
          <a:p>
            <a:pPr marL="319088" indent="-319088" eaLnBrk="1" hangingPunct="1">
              <a:lnSpc>
                <a:spcPct val="100000"/>
              </a:lnSpc>
              <a:spcBef>
                <a:spcPts val="700"/>
              </a:spcBef>
              <a:buClr>
                <a:srgbClr val="25649D"/>
              </a:buClr>
              <a:buSzPct val="7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 sz="2800" i="1"/>
              <a:t>Category</a:t>
            </a:r>
          </a:p>
          <a:p>
            <a:pPr marL="319088" indent="-319088" eaLnBrk="1" hangingPunct="1">
              <a:lnSpc>
                <a:spcPct val="100000"/>
              </a:lnSpc>
              <a:spcBef>
                <a:spcPts val="700"/>
              </a:spcBef>
              <a:buClr>
                <a:srgbClr val="25649D"/>
              </a:buClr>
              <a:buSzPct val="7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 sz="2800"/>
              <a:t>   </a:t>
            </a:r>
            <a:r>
              <a:rPr lang="de-DE" altLang="de-DE"/>
              <a:t>A category is an abstract entity, it is presented by a linguistic expression F describing a system of  conditions which can be</a:t>
            </a:r>
          </a:p>
          <a:p>
            <a:pPr marL="319088" indent="-319088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   </a:t>
            </a:r>
          </a:p>
          <a:p>
            <a:pPr marL="319088" indent="-319088" eaLnBrk="1" hangingPunct="1">
              <a:lnSpc>
                <a:spcPct val="10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predicated of entities    (pred(C,e))</a:t>
            </a:r>
          </a:p>
          <a:p>
            <a:pPr marL="319088" indent="-319088" eaLnBrk="1" hangingPunct="1">
              <a:lnSpc>
                <a:spcPct val="10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satisfied by entities.      (sat(e,C))</a:t>
            </a:r>
          </a:p>
          <a:p>
            <a:pPr marL="319088" indent="-319088" eaLnBrk="1" hangingPunct="1">
              <a:lnSpc>
                <a:spcPct val="100000"/>
              </a:lnSpc>
              <a:buClr>
                <a:srgbClr val="25649D"/>
              </a:buClr>
              <a:buSzPct val="70000"/>
              <a:buFont typeface="Wingdings" panose="05000000000000000000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instantiated by entities  (e::C)</a:t>
            </a:r>
          </a:p>
          <a:p>
            <a:pPr marL="319088" indent="-319088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altLang="de-DE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C8577C7B-A484-5B39-E70B-AA801DE341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57250" y="500063"/>
            <a:ext cx="7772400" cy="785812"/>
          </a:xfrm>
        </p:spPr>
        <p:txBody>
          <a:bodyPr/>
          <a:lstStyle/>
          <a:p>
            <a:r>
              <a:rPr lang="de-DE" altLang="de-DE"/>
              <a:t>Ontologies 2</a:t>
            </a:r>
          </a:p>
        </p:txBody>
      </p:sp>
      <p:sp>
        <p:nvSpPr>
          <p:cNvPr id="16387" name="Untertitel 2">
            <a:extLst>
              <a:ext uri="{FF2B5EF4-FFF2-40B4-BE49-F238E27FC236}">
                <a16:creationId xmlns:a16="http://schemas.microsoft.com/office/drawing/2014/main" id="{9EB2C3B5-231F-F062-6B8A-EC87AE6DC1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57250" y="1643063"/>
            <a:ext cx="7429500" cy="4357687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de-DE" altLang="de-DE" i="1"/>
              <a:t>I</a:t>
            </a:r>
            <a:r>
              <a:rPr lang="de-DE" altLang="de-DE" sz="2800" i="1"/>
              <a:t>ndividual</a:t>
            </a:r>
          </a:p>
          <a:p>
            <a:pPr algn="l">
              <a:lnSpc>
                <a:spcPct val="100000"/>
              </a:lnSpc>
            </a:pPr>
            <a:r>
              <a:rPr lang="de-DE" altLang="de-DE" i="1"/>
              <a:t>-  </a:t>
            </a:r>
            <a:r>
              <a:rPr lang="de-DE" altLang="de-DE"/>
              <a:t>cannot be instantiated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-  is uniquely determined 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-  can be concrete or abstract:</a:t>
            </a:r>
          </a:p>
          <a:p>
            <a:pPr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altLang="de-DE"/>
              <a:t>concrete (is in time-space) := this tree, this lion</a:t>
            </a:r>
          </a:p>
          <a:p>
            <a:pPr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altLang="de-DE"/>
              <a:t>abstract (number </a:t>
            </a:r>
            <a:r>
              <a:rPr lang="de-DE" altLang="de-DE" i="1"/>
              <a:t>pi</a:t>
            </a:r>
            <a:r>
              <a:rPr lang="de-DE" altLang="de-DE"/>
              <a:t>) 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Old problem in philosophy</a:t>
            </a:r>
          </a:p>
          <a:p>
            <a:pPr algn="l">
              <a:lnSpc>
                <a:spcPct val="100000"/>
              </a:lnSpc>
            </a:pPr>
            <a:r>
              <a:rPr lang="de-DE" altLang="de-DE" i="1"/>
              <a:t>Franciso Suarez</a:t>
            </a:r>
            <a:r>
              <a:rPr lang="de-DE" altLang="de-DE"/>
              <a:t>: Über die Individualität und das Individuationsprinzip</a:t>
            </a:r>
          </a:p>
          <a:p>
            <a:pPr algn="l">
              <a:lnSpc>
                <a:spcPct val="100000"/>
              </a:lnSpc>
            </a:pPr>
            <a:r>
              <a:rPr lang="de-DE" altLang="de-DE" i="1"/>
              <a:t>Aristotle:</a:t>
            </a:r>
            <a:r>
              <a:rPr lang="de-DE" altLang="de-DE"/>
              <a:t> Metaphysics</a:t>
            </a:r>
            <a:endParaRPr lang="de-DE" altLang="de-DE" i="1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6D6EED-0250-0052-C3F5-78EB084773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>
            <a:extLst>
              <a:ext uri="{FF2B5EF4-FFF2-40B4-BE49-F238E27FC236}">
                <a16:creationId xmlns:a16="http://schemas.microsoft.com/office/drawing/2014/main" id="{D69ED92F-98B1-0D9F-0D5C-8FA46E9BCE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57250" y="571500"/>
            <a:ext cx="7772400" cy="655638"/>
          </a:xfrm>
        </p:spPr>
        <p:txBody>
          <a:bodyPr/>
          <a:lstStyle/>
          <a:p>
            <a:r>
              <a:rPr lang="de-DE" altLang="de-DE"/>
              <a:t>Ontologies 3</a:t>
            </a:r>
          </a:p>
        </p:txBody>
      </p:sp>
      <p:sp>
        <p:nvSpPr>
          <p:cNvPr id="17411" name="Untertitel 2">
            <a:extLst>
              <a:ext uri="{FF2B5EF4-FFF2-40B4-BE49-F238E27FC236}">
                <a16:creationId xmlns:a16="http://schemas.microsoft.com/office/drawing/2014/main" id="{F63D5EF5-57CC-902D-7DE8-EDBC7EE0CB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00125" y="1714500"/>
            <a:ext cx="7215188" cy="4286250"/>
          </a:xfrm>
        </p:spPr>
        <p:txBody>
          <a:bodyPr/>
          <a:lstStyle/>
          <a:p>
            <a:pPr algn="l"/>
            <a:endParaRPr lang="de-DE" altLang="de-DE"/>
          </a:p>
          <a:p>
            <a:pPr algn="l">
              <a:lnSpc>
                <a:spcPct val="100000"/>
              </a:lnSpc>
            </a:pPr>
            <a:r>
              <a:rPr lang="de-DE" altLang="de-DE" i="1"/>
              <a:t>Set:</a:t>
            </a:r>
          </a:p>
          <a:p>
            <a:pPr algn="l">
              <a:lnSpc>
                <a:spcPct val="100000"/>
              </a:lnSpc>
            </a:pPr>
            <a:endParaRPr lang="de-DE" altLang="de-DE"/>
          </a:p>
          <a:p>
            <a:pPr algn="l">
              <a:lnSpc>
                <a:spcPct val="100000"/>
              </a:lnSpc>
            </a:pPr>
            <a:r>
              <a:rPr lang="de-DE" altLang="de-DE"/>
              <a:t>- is abstract (independent of time-space)</a:t>
            </a:r>
          </a:p>
          <a:p>
            <a:pPr algn="l">
              <a:lnSpc>
                <a:spcPct val="100000"/>
              </a:lnSpc>
              <a:buFontTx/>
              <a:buChar char="-"/>
            </a:pPr>
            <a:r>
              <a:rPr lang="de-DE" altLang="de-DE"/>
              <a:t> has elements (cannot be instantiated!)</a:t>
            </a:r>
          </a:p>
          <a:p>
            <a:pPr algn="l">
              <a:lnSpc>
                <a:spcPct val="100000"/>
              </a:lnSpc>
              <a:buFontTx/>
              <a:buChar char="-"/>
            </a:pPr>
            <a:r>
              <a:rPr lang="de-DE" altLang="de-DE"/>
              <a:t> can be reduced to singletons</a:t>
            </a:r>
          </a:p>
          <a:p>
            <a:pPr algn="l">
              <a:lnSpc>
                <a:spcPct val="100000"/>
              </a:lnSpc>
            </a:pPr>
            <a:r>
              <a:rPr lang="de-DE" altLang="de-DE"/>
              <a:t>(i.e. object A </a:t>
            </a:r>
            <a:r>
              <a:rPr lang="de-DE" altLang="de-DE">
                <a:sym typeface="Wingdings" panose="05000000000000000000" pitchFamily="2" charset="2"/>
              </a:rPr>
              <a:t> {A})</a:t>
            </a:r>
            <a:r>
              <a:rPr lang="de-DE" altLang="de-DE"/>
              <a:t> </a:t>
            </a:r>
          </a:p>
          <a:p>
            <a:pPr algn="l"/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B27A24F-E6C2-A01E-4E38-19BDEFE7B8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&lt;&lt;Thema / Veranstaltung&gt;&gt;	&lt;&lt;Datum&gt;&gt;	&lt;&lt;Vortragender&gt;&gt;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5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5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5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5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2222</Words>
  <Application>Microsoft Office PowerPoint</Application>
  <PresentationFormat>On-screen Show (4:3)</PresentationFormat>
  <Paragraphs>409</Paragraphs>
  <Slides>37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Arial Black</vt:lpstr>
      <vt:lpstr>Arial Unicode MS</vt:lpstr>
      <vt:lpstr>Symbol</vt:lpstr>
      <vt:lpstr>Tahoma</vt:lpstr>
      <vt:lpstr>Times New Roman</vt:lpstr>
      <vt:lpstr>Wingdings</vt:lpstr>
      <vt:lpstr>Standarddesign</vt:lpstr>
      <vt:lpstr>1_Standarddesign</vt:lpstr>
      <vt:lpstr>             Principles of the  Onto-Axiomatic Methodd Principles of the     </vt:lpstr>
      <vt:lpstr>Ontology as Science 1</vt:lpstr>
      <vt:lpstr>Ontology as Science 2</vt:lpstr>
      <vt:lpstr>Ontology as Science 3 </vt:lpstr>
      <vt:lpstr>Ontology as Science (4)</vt:lpstr>
      <vt:lpstr>Onto-Med </vt:lpstr>
      <vt:lpstr>Ontologies 1</vt:lpstr>
      <vt:lpstr>Ontologies 2</vt:lpstr>
      <vt:lpstr>Ontologies 3</vt:lpstr>
      <vt:lpstr>Ontologies 4 </vt:lpstr>
      <vt:lpstr>Ontologies 5</vt:lpstr>
      <vt:lpstr>Ontologies 6</vt:lpstr>
      <vt:lpstr>GFO 1</vt:lpstr>
      <vt:lpstr>GFO 2</vt:lpstr>
      <vt:lpstr>GFO  3</vt:lpstr>
      <vt:lpstr>GFO 4 (Abstract Core Level)</vt:lpstr>
      <vt:lpstr>GFO 5 (Selected Categories )</vt:lpstr>
      <vt:lpstr>Ontological Modelling 1</vt:lpstr>
      <vt:lpstr>Ontological Modelling 2 </vt:lpstr>
      <vt:lpstr>Ontological Modelling 3</vt:lpstr>
      <vt:lpstr>Ontological Modelling 4</vt:lpstr>
      <vt:lpstr>Ontological Modelling 6 </vt:lpstr>
      <vt:lpstr>Ontological Modelling 7 </vt:lpstr>
      <vt:lpstr>Ontological Modelling 8</vt:lpstr>
      <vt:lpstr>Ontological Modelling 9</vt:lpstr>
      <vt:lpstr>Ontological Modelling 10</vt:lpstr>
      <vt:lpstr>Ontological Foundation (1)</vt:lpstr>
      <vt:lpstr>Ontological Foundation (2)</vt:lpstr>
      <vt:lpstr>Ontological Foundation (3)</vt:lpstr>
      <vt:lpstr>Ontological Foundation (4)</vt:lpstr>
      <vt:lpstr>Ontological Foundation (5)</vt:lpstr>
      <vt:lpstr>Ontological Foundation (6)</vt:lpstr>
      <vt:lpstr>Ontological Foundation(7)</vt:lpstr>
      <vt:lpstr>Ontological Foundation(8)</vt:lpstr>
      <vt:lpstr> Ontological Modeling Issues 1:   Functions</vt:lpstr>
      <vt:lpstr>Ontological Modeling Issues 2:   Processes and Objects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&lt;&lt;TITEL&gt;&gt;</dc:title>
  <dc:creator>Heinrich Herre</dc:creator>
  <cp:lastModifiedBy>alexander passow</cp:lastModifiedBy>
  <cp:revision>92</cp:revision>
  <cp:lastPrinted>1601-01-01T00:00:00Z</cp:lastPrinted>
  <dcterms:created xsi:type="dcterms:W3CDTF">1601-01-01T00:00:00Z</dcterms:created>
  <dcterms:modified xsi:type="dcterms:W3CDTF">2024-01-11T09:14:08Z</dcterms:modified>
</cp:coreProperties>
</file>